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23"/>
  </p:notesMasterIdLst>
  <p:handoutMasterIdLst>
    <p:handoutMasterId r:id="rId24"/>
  </p:handoutMasterIdLst>
  <p:sldIdLst>
    <p:sldId id="256" r:id="rId3"/>
    <p:sldId id="503" r:id="rId4"/>
    <p:sldId id="286" r:id="rId5"/>
    <p:sldId id="488" r:id="rId6"/>
    <p:sldId id="490" r:id="rId7"/>
    <p:sldId id="504" r:id="rId8"/>
    <p:sldId id="489" r:id="rId9"/>
    <p:sldId id="262" r:id="rId10"/>
    <p:sldId id="492" r:id="rId11"/>
    <p:sldId id="495" r:id="rId12"/>
    <p:sldId id="493" r:id="rId13"/>
    <p:sldId id="496" r:id="rId14"/>
    <p:sldId id="505" r:id="rId15"/>
    <p:sldId id="501" r:id="rId16"/>
    <p:sldId id="498" r:id="rId17"/>
    <p:sldId id="506" r:id="rId18"/>
    <p:sldId id="499" r:id="rId19"/>
    <p:sldId id="500" r:id="rId20"/>
    <p:sldId id="333"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8F43"/>
    <a:srgbClr val="0984FF"/>
    <a:srgbClr val="CC6600"/>
    <a:srgbClr val="FF6161"/>
    <a:srgbClr val="C86400"/>
    <a:srgbClr val="D6A300"/>
    <a:srgbClr val="00491B"/>
    <a:srgbClr val="0F7B0F"/>
    <a:srgbClr val="008E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autoAdjust="0"/>
  </p:normalViewPr>
  <p:slideViewPr>
    <p:cSldViewPr snapToGrid="0">
      <p:cViewPr varScale="1">
        <p:scale>
          <a:sx n="70" d="100"/>
          <a:sy n="70" d="100"/>
        </p:scale>
        <p:origin x="636" y="54"/>
      </p:cViewPr>
      <p:guideLst/>
    </p:cSldViewPr>
  </p:slideViewPr>
  <p:outlineViewPr>
    <p:cViewPr>
      <p:scale>
        <a:sx n="33" d="100"/>
        <a:sy n="33" d="100"/>
      </p:scale>
      <p:origin x="0" y="-4726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0.svg"/><Relationship Id="rId1" Type="http://schemas.openxmlformats.org/officeDocument/2006/relationships/image" Target="../media/image10.png"/><Relationship Id="rId4" Type="http://schemas.openxmlformats.org/officeDocument/2006/relationships/image" Target="../media/image12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0.svg"/><Relationship Id="rId1" Type="http://schemas.openxmlformats.org/officeDocument/2006/relationships/image" Target="../media/image10.png"/><Relationship Id="rId4" Type="http://schemas.openxmlformats.org/officeDocument/2006/relationships/image" Target="../media/image12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28F4CB-4719-4FD7-A4A9-EEC0F24036C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60337A1-3352-4FC7-9244-0541A63210ED}">
      <dgm:prSet custT="1"/>
      <dgm:spPr/>
      <dgm:t>
        <a:bodyPr/>
        <a:lstStyle/>
        <a:p>
          <a:pPr>
            <a:lnSpc>
              <a:spcPct val="100000"/>
            </a:lnSpc>
          </a:pPr>
          <a:r>
            <a:rPr lang="en-US" sz="1600" b="1" i="0" dirty="0"/>
            <a:t>Use a tenant-controlled SharePoint theme</a:t>
          </a:r>
        </a:p>
      </dgm:t>
    </dgm:pt>
    <dgm:pt modelId="{367983E0-30BE-4DCA-A16A-0E732A202E93}" type="sibTrans" cxnId="{02A75467-DD1A-4151-8CD8-D7C1315B69F6}">
      <dgm:prSet/>
      <dgm:spPr/>
      <dgm:t>
        <a:bodyPr/>
        <a:lstStyle/>
        <a:p>
          <a:endParaRPr lang="en-US"/>
        </a:p>
      </dgm:t>
    </dgm:pt>
    <dgm:pt modelId="{7E7ABE06-BC8B-494C-BC31-42C62E504C0A}" type="parTrans" cxnId="{02A75467-DD1A-4151-8CD8-D7C1315B69F6}">
      <dgm:prSet/>
      <dgm:spPr/>
      <dgm:t>
        <a:bodyPr/>
        <a:lstStyle/>
        <a:p>
          <a:endParaRPr lang="en-US"/>
        </a:p>
      </dgm:t>
    </dgm:pt>
    <dgm:pt modelId="{8399DBAE-87BD-4EBC-8E2A-D8508C8D5607}">
      <dgm:prSet custT="1"/>
      <dgm:spPr/>
      <dgm:t>
        <a:bodyPr/>
        <a:lstStyle/>
        <a:p>
          <a:pPr>
            <a:lnSpc>
              <a:spcPct val="100000"/>
            </a:lnSpc>
          </a:pPr>
          <a:r>
            <a:rPr lang="en-US" sz="1600" b="1" i="0" dirty="0"/>
            <a:t>Use your company SharePoint theme</a:t>
          </a:r>
        </a:p>
      </dgm:t>
    </dgm:pt>
    <dgm:pt modelId="{B05B179E-8B43-4A91-9575-B31E3DD2129A}" type="sibTrans" cxnId="{2328461B-6F98-45D8-8206-E0EC448A7429}">
      <dgm:prSet/>
      <dgm:spPr/>
      <dgm:t>
        <a:bodyPr/>
        <a:lstStyle/>
        <a:p>
          <a:endParaRPr lang="en-US"/>
        </a:p>
      </dgm:t>
    </dgm:pt>
    <dgm:pt modelId="{7F5E3C7A-F7E7-4EF6-BC9B-465FB8F8FFEE}" type="parTrans" cxnId="{2328461B-6F98-45D8-8206-E0EC448A7429}">
      <dgm:prSet/>
      <dgm:spPr/>
      <dgm:t>
        <a:bodyPr/>
        <a:lstStyle/>
        <a:p>
          <a:endParaRPr lang="en-US"/>
        </a:p>
      </dgm:t>
    </dgm:pt>
    <dgm:pt modelId="{CA235924-AD7F-4BBD-868D-7E61DF551C44}" type="pres">
      <dgm:prSet presAssocID="{1728F4CB-4719-4FD7-A4A9-EEC0F24036C0}" presName="root" presStyleCnt="0">
        <dgm:presLayoutVars>
          <dgm:dir/>
          <dgm:resizeHandles val="exact"/>
        </dgm:presLayoutVars>
      </dgm:prSet>
      <dgm:spPr/>
      <dgm:t>
        <a:bodyPr/>
        <a:lstStyle/>
        <a:p>
          <a:endParaRPr lang="en-US"/>
        </a:p>
      </dgm:t>
    </dgm:pt>
    <dgm:pt modelId="{2DE7DD0E-B02A-4993-BFF3-AB4CD5DFEF09}" type="pres">
      <dgm:prSet presAssocID="{460337A1-3352-4FC7-9244-0541A63210ED}" presName="compNode" presStyleCnt="0"/>
      <dgm:spPr/>
    </dgm:pt>
    <dgm:pt modelId="{9C3FEAE1-C5A3-4C02-9EB6-C0057F3F081C}" type="pres">
      <dgm:prSet presAssocID="{460337A1-3352-4FC7-9244-0541A63210ED}" presName="bgRect" presStyleLbl="bgShp" presStyleIdx="0" presStyleCnt="2"/>
      <dgm:spPr>
        <a:solidFill>
          <a:schemeClr val="bg1">
            <a:lumMod val="95000"/>
          </a:schemeClr>
        </a:solidFill>
      </dgm:spPr>
      <dgm:t>
        <a:bodyPr/>
        <a:lstStyle/>
        <a:p>
          <a:endParaRPr lang="en-US"/>
        </a:p>
      </dgm:t>
    </dgm:pt>
    <dgm:pt modelId="{94915887-3B32-4520-BCC4-F1EDA5347315}" type="pres">
      <dgm:prSet presAssocID="{460337A1-3352-4FC7-9244-0541A63210ED}"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Web Design"/>
        </a:ext>
      </dgm:extLst>
    </dgm:pt>
    <dgm:pt modelId="{33192E81-1AEA-43D7-A660-F6BA011AFC12}" type="pres">
      <dgm:prSet presAssocID="{460337A1-3352-4FC7-9244-0541A63210ED}" presName="spaceRect" presStyleCnt="0"/>
      <dgm:spPr/>
    </dgm:pt>
    <dgm:pt modelId="{825D642C-E731-4925-A091-4A44067CEF9A}" type="pres">
      <dgm:prSet presAssocID="{460337A1-3352-4FC7-9244-0541A63210ED}" presName="parTx" presStyleLbl="revTx" presStyleIdx="0" presStyleCnt="2">
        <dgm:presLayoutVars>
          <dgm:chMax val="0"/>
          <dgm:chPref val="0"/>
        </dgm:presLayoutVars>
      </dgm:prSet>
      <dgm:spPr/>
      <dgm:t>
        <a:bodyPr/>
        <a:lstStyle/>
        <a:p>
          <a:endParaRPr lang="en-US"/>
        </a:p>
      </dgm:t>
    </dgm:pt>
    <dgm:pt modelId="{62CA60E9-2CDB-49D1-A56D-2722809A5F99}" type="pres">
      <dgm:prSet presAssocID="{367983E0-30BE-4DCA-A16A-0E732A202E93}" presName="sibTrans" presStyleCnt="0"/>
      <dgm:spPr/>
    </dgm:pt>
    <dgm:pt modelId="{DB3A803F-BAC3-4D80-BC7C-A5332172B913}" type="pres">
      <dgm:prSet presAssocID="{8399DBAE-87BD-4EBC-8E2A-D8508C8D5607}" presName="compNode" presStyleCnt="0"/>
      <dgm:spPr/>
    </dgm:pt>
    <dgm:pt modelId="{20A6DD47-AAF5-4C82-A80F-0DA8C0596FF6}" type="pres">
      <dgm:prSet presAssocID="{8399DBAE-87BD-4EBC-8E2A-D8508C8D5607}" presName="bgRect" presStyleLbl="bgShp" presStyleIdx="1" presStyleCnt="2"/>
      <dgm:spPr>
        <a:solidFill>
          <a:schemeClr val="bg1">
            <a:lumMod val="95000"/>
          </a:schemeClr>
        </a:solidFill>
      </dgm:spPr>
      <dgm:t>
        <a:bodyPr/>
        <a:lstStyle/>
        <a:p>
          <a:endParaRPr lang="en-US"/>
        </a:p>
      </dgm:t>
    </dgm:pt>
    <dgm:pt modelId="{E7A1BA16-685D-422A-8158-243A4901BB88}" type="pres">
      <dgm:prSet presAssocID="{8399DBAE-87BD-4EBC-8E2A-D8508C8D5607}"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Palette"/>
        </a:ext>
      </dgm:extLst>
    </dgm:pt>
    <dgm:pt modelId="{AF74E7FA-91A1-49F1-BCAD-649DA3360D7A}" type="pres">
      <dgm:prSet presAssocID="{8399DBAE-87BD-4EBC-8E2A-D8508C8D5607}" presName="spaceRect" presStyleCnt="0"/>
      <dgm:spPr/>
    </dgm:pt>
    <dgm:pt modelId="{A9DFF235-8868-4A72-93B5-90BB6DE19A05}" type="pres">
      <dgm:prSet presAssocID="{8399DBAE-87BD-4EBC-8E2A-D8508C8D5607}" presName="parTx" presStyleLbl="revTx" presStyleIdx="1" presStyleCnt="2">
        <dgm:presLayoutVars>
          <dgm:chMax val="0"/>
          <dgm:chPref val="0"/>
        </dgm:presLayoutVars>
      </dgm:prSet>
      <dgm:spPr/>
      <dgm:t>
        <a:bodyPr/>
        <a:lstStyle/>
        <a:p>
          <a:endParaRPr lang="en-US"/>
        </a:p>
      </dgm:t>
    </dgm:pt>
  </dgm:ptLst>
  <dgm:cxnLst>
    <dgm:cxn modelId="{D72972EB-D9E6-43D9-BCF1-761A2CF7B3DA}" type="presOf" srcId="{8399DBAE-87BD-4EBC-8E2A-D8508C8D5607}" destId="{A9DFF235-8868-4A72-93B5-90BB6DE19A05}" srcOrd="0" destOrd="0" presId="urn:microsoft.com/office/officeart/2018/2/layout/IconVerticalSolidList"/>
    <dgm:cxn modelId="{292319D1-9F1C-4889-85D1-4BE4D26956A4}" type="presOf" srcId="{1728F4CB-4719-4FD7-A4A9-EEC0F24036C0}" destId="{CA235924-AD7F-4BBD-868D-7E61DF551C44}" srcOrd="0" destOrd="0" presId="urn:microsoft.com/office/officeart/2018/2/layout/IconVerticalSolidList"/>
    <dgm:cxn modelId="{02A75467-DD1A-4151-8CD8-D7C1315B69F6}" srcId="{1728F4CB-4719-4FD7-A4A9-EEC0F24036C0}" destId="{460337A1-3352-4FC7-9244-0541A63210ED}" srcOrd="0" destOrd="0" parTransId="{7E7ABE06-BC8B-494C-BC31-42C62E504C0A}" sibTransId="{367983E0-30BE-4DCA-A16A-0E732A202E93}"/>
    <dgm:cxn modelId="{2328461B-6F98-45D8-8206-E0EC448A7429}" srcId="{1728F4CB-4719-4FD7-A4A9-EEC0F24036C0}" destId="{8399DBAE-87BD-4EBC-8E2A-D8508C8D5607}" srcOrd="1" destOrd="0" parTransId="{7F5E3C7A-F7E7-4EF6-BC9B-465FB8F8FFEE}" sibTransId="{B05B179E-8B43-4A91-9575-B31E3DD2129A}"/>
    <dgm:cxn modelId="{5B32C949-5560-4A28-83C2-7BA6672E8BFA}" type="presOf" srcId="{460337A1-3352-4FC7-9244-0541A63210ED}" destId="{825D642C-E731-4925-A091-4A44067CEF9A}" srcOrd="0" destOrd="0" presId="urn:microsoft.com/office/officeart/2018/2/layout/IconVerticalSolidList"/>
    <dgm:cxn modelId="{55F6903B-E901-4FE2-82A3-CADBF1F8F20E}" type="presParOf" srcId="{CA235924-AD7F-4BBD-868D-7E61DF551C44}" destId="{2DE7DD0E-B02A-4993-BFF3-AB4CD5DFEF09}" srcOrd="0" destOrd="0" presId="urn:microsoft.com/office/officeart/2018/2/layout/IconVerticalSolidList"/>
    <dgm:cxn modelId="{E7ABA861-B58E-4B06-BAEC-342F95DFD6C6}" type="presParOf" srcId="{2DE7DD0E-B02A-4993-BFF3-AB4CD5DFEF09}" destId="{9C3FEAE1-C5A3-4C02-9EB6-C0057F3F081C}" srcOrd="0" destOrd="0" presId="urn:microsoft.com/office/officeart/2018/2/layout/IconVerticalSolidList"/>
    <dgm:cxn modelId="{EAD2936B-52C8-40CE-B900-CD7C9964899C}" type="presParOf" srcId="{2DE7DD0E-B02A-4993-BFF3-AB4CD5DFEF09}" destId="{94915887-3B32-4520-BCC4-F1EDA5347315}" srcOrd="1" destOrd="0" presId="urn:microsoft.com/office/officeart/2018/2/layout/IconVerticalSolidList"/>
    <dgm:cxn modelId="{854C19ED-BD86-41D9-85F7-9AA73B015DF7}" type="presParOf" srcId="{2DE7DD0E-B02A-4993-BFF3-AB4CD5DFEF09}" destId="{33192E81-1AEA-43D7-A660-F6BA011AFC12}" srcOrd="2" destOrd="0" presId="urn:microsoft.com/office/officeart/2018/2/layout/IconVerticalSolidList"/>
    <dgm:cxn modelId="{6FA76230-D44F-495D-89F7-D37967784C65}" type="presParOf" srcId="{2DE7DD0E-B02A-4993-BFF3-AB4CD5DFEF09}" destId="{825D642C-E731-4925-A091-4A44067CEF9A}" srcOrd="3" destOrd="0" presId="urn:microsoft.com/office/officeart/2018/2/layout/IconVerticalSolidList"/>
    <dgm:cxn modelId="{C09EEB8B-D8EB-4773-B5C2-1E7105E6FB62}" type="presParOf" srcId="{CA235924-AD7F-4BBD-868D-7E61DF551C44}" destId="{62CA60E9-2CDB-49D1-A56D-2722809A5F99}" srcOrd="1" destOrd="0" presId="urn:microsoft.com/office/officeart/2018/2/layout/IconVerticalSolidList"/>
    <dgm:cxn modelId="{BE5AD915-7F2C-4216-815C-619AF3A14DAA}" type="presParOf" srcId="{CA235924-AD7F-4BBD-868D-7E61DF551C44}" destId="{DB3A803F-BAC3-4D80-BC7C-A5332172B913}" srcOrd="2" destOrd="0" presId="urn:microsoft.com/office/officeart/2018/2/layout/IconVerticalSolidList"/>
    <dgm:cxn modelId="{3ED1084D-4575-470C-9046-C929297AFDD7}" type="presParOf" srcId="{DB3A803F-BAC3-4D80-BC7C-A5332172B913}" destId="{20A6DD47-AAF5-4C82-A80F-0DA8C0596FF6}" srcOrd="0" destOrd="0" presId="urn:microsoft.com/office/officeart/2018/2/layout/IconVerticalSolidList"/>
    <dgm:cxn modelId="{9C8FD20A-569D-43E6-BDD3-8E89CC193FA5}" type="presParOf" srcId="{DB3A803F-BAC3-4D80-BC7C-A5332172B913}" destId="{E7A1BA16-685D-422A-8158-243A4901BB88}" srcOrd="1" destOrd="0" presId="urn:microsoft.com/office/officeart/2018/2/layout/IconVerticalSolidList"/>
    <dgm:cxn modelId="{9BD1C007-9D34-420D-8C75-4E82E0BB8151}" type="presParOf" srcId="{DB3A803F-BAC3-4D80-BC7C-A5332172B913}" destId="{AF74E7FA-91A1-49F1-BCAD-649DA3360D7A}" srcOrd="2" destOrd="0" presId="urn:microsoft.com/office/officeart/2018/2/layout/IconVerticalSolidList"/>
    <dgm:cxn modelId="{704359FD-2FE9-4503-B701-15F77D384241}" type="presParOf" srcId="{DB3A803F-BAC3-4D80-BC7C-A5332172B913}" destId="{A9DFF235-8868-4A72-93B5-90BB6DE19A05}"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3FEAE1-C5A3-4C02-9EB6-C0057F3F081C}">
      <dsp:nvSpPr>
        <dsp:cNvPr id="0" name=""/>
        <dsp:cNvSpPr/>
      </dsp:nvSpPr>
      <dsp:spPr>
        <a:xfrm>
          <a:off x="0" y="330090"/>
          <a:ext cx="12192000" cy="609397"/>
        </a:xfrm>
        <a:prstGeom prst="roundRect">
          <a:avLst>
            <a:gd name="adj" fmla="val 10000"/>
          </a:avLst>
        </a:prstGeom>
        <a:solidFill>
          <a:schemeClr val="bg1">
            <a:lumMod val="95000"/>
          </a:schemeClr>
        </a:solidFill>
        <a:ln>
          <a:noFill/>
        </a:ln>
        <a:effectLst/>
      </dsp:spPr>
      <dsp:style>
        <a:lnRef idx="0">
          <a:scrgbClr r="0" g="0" b="0"/>
        </a:lnRef>
        <a:fillRef idx="1">
          <a:scrgbClr r="0" g="0" b="0"/>
        </a:fillRef>
        <a:effectRef idx="0">
          <a:scrgbClr r="0" g="0" b="0"/>
        </a:effectRef>
        <a:fontRef idx="minor"/>
      </dsp:style>
    </dsp:sp>
    <dsp:sp modelId="{94915887-3B32-4520-BCC4-F1EDA5347315}">
      <dsp:nvSpPr>
        <dsp:cNvPr id="0" name=""/>
        <dsp:cNvSpPr/>
      </dsp:nvSpPr>
      <dsp:spPr>
        <a:xfrm>
          <a:off x="184342" y="467204"/>
          <a:ext cx="335168" cy="335168"/>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5D642C-E731-4925-A091-4A44067CEF9A}">
      <dsp:nvSpPr>
        <dsp:cNvPr id="0" name=""/>
        <dsp:cNvSpPr/>
      </dsp:nvSpPr>
      <dsp:spPr>
        <a:xfrm>
          <a:off x="703854" y="330090"/>
          <a:ext cx="11488145" cy="609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495" tIns="64495" rIns="64495" bIns="64495" numCol="1" spcCol="1270" anchor="ctr" anchorCtr="0">
          <a:noAutofit/>
        </a:bodyPr>
        <a:lstStyle/>
        <a:p>
          <a:pPr lvl="0" algn="l" defTabSz="711200">
            <a:lnSpc>
              <a:spcPct val="100000"/>
            </a:lnSpc>
            <a:spcBef>
              <a:spcPct val="0"/>
            </a:spcBef>
            <a:spcAft>
              <a:spcPct val="35000"/>
            </a:spcAft>
          </a:pPr>
          <a:r>
            <a:rPr lang="en-US" sz="1600" b="1" i="0" kern="1200" dirty="0"/>
            <a:t>Use a tenant-controlled SharePoint theme</a:t>
          </a:r>
        </a:p>
      </dsp:txBody>
      <dsp:txXfrm>
        <a:off x="703854" y="330090"/>
        <a:ext cx="11488145" cy="609397"/>
      </dsp:txXfrm>
    </dsp:sp>
    <dsp:sp modelId="{20A6DD47-AAF5-4C82-A80F-0DA8C0596FF6}">
      <dsp:nvSpPr>
        <dsp:cNvPr id="0" name=""/>
        <dsp:cNvSpPr/>
      </dsp:nvSpPr>
      <dsp:spPr>
        <a:xfrm>
          <a:off x="0" y="1091837"/>
          <a:ext cx="12192000" cy="609397"/>
        </a:xfrm>
        <a:prstGeom prst="roundRect">
          <a:avLst>
            <a:gd name="adj" fmla="val 10000"/>
          </a:avLst>
        </a:prstGeom>
        <a:solidFill>
          <a:schemeClr val="bg1">
            <a:lumMod val="95000"/>
          </a:schemeClr>
        </a:solidFill>
        <a:ln>
          <a:noFill/>
        </a:ln>
        <a:effectLst/>
      </dsp:spPr>
      <dsp:style>
        <a:lnRef idx="0">
          <a:scrgbClr r="0" g="0" b="0"/>
        </a:lnRef>
        <a:fillRef idx="1">
          <a:scrgbClr r="0" g="0" b="0"/>
        </a:fillRef>
        <a:effectRef idx="0">
          <a:scrgbClr r="0" g="0" b="0"/>
        </a:effectRef>
        <a:fontRef idx="minor"/>
      </dsp:style>
    </dsp:sp>
    <dsp:sp modelId="{E7A1BA16-685D-422A-8158-243A4901BB88}">
      <dsp:nvSpPr>
        <dsp:cNvPr id="0" name=""/>
        <dsp:cNvSpPr/>
      </dsp:nvSpPr>
      <dsp:spPr>
        <a:xfrm>
          <a:off x="184342" y="1228951"/>
          <a:ext cx="335168" cy="335168"/>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DFF235-8868-4A72-93B5-90BB6DE19A05}">
      <dsp:nvSpPr>
        <dsp:cNvPr id="0" name=""/>
        <dsp:cNvSpPr/>
      </dsp:nvSpPr>
      <dsp:spPr>
        <a:xfrm>
          <a:off x="703854" y="1091837"/>
          <a:ext cx="11488145" cy="609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495" tIns="64495" rIns="64495" bIns="64495" numCol="1" spcCol="1270" anchor="ctr" anchorCtr="0">
          <a:noAutofit/>
        </a:bodyPr>
        <a:lstStyle/>
        <a:p>
          <a:pPr lvl="0" algn="l" defTabSz="711200">
            <a:lnSpc>
              <a:spcPct val="100000"/>
            </a:lnSpc>
            <a:spcBef>
              <a:spcPct val="0"/>
            </a:spcBef>
            <a:spcAft>
              <a:spcPct val="35000"/>
            </a:spcAft>
          </a:pPr>
          <a:r>
            <a:rPr lang="en-US" sz="1600" b="1" i="0" kern="1200" dirty="0"/>
            <a:t>Use your company SharePoint theme</a:t>
          </a:r>
        </a:p>
      </dsp:txBody>
      <dsp:txXfrm>
        <a:off x="703854" y="1091837"/>
        <a:ext cx="11488145" cy="60939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F9FE31-A701-4A33-876B-2995F77E11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95D146F-557A-4E41-807C-9AEFBB24D9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3D2C17-4506-44C3-9275-67CB747C5B7C}" type="datetimeFigureOut">
              <a:rPr lang="en-US" smtClean="0"/>
              <a:t>3/8/2021</a:t>
            </a:fld>
            <a:endParaRPr lang="en-US"/>
          </a:p>
        </p:txBody>
      </p:sp>
      <p:sp>
        <p:nvSpPr>
          <p:cNvPr id="4" name="Footer Placeholder 3">
            <a:extLst>
              <a:ext uri="{FF2B5EF4-FFF2-40B4-BE49-F238E27FC236}">
                <a16:creationId xmlns:a16="http://schemas.microsoft.com/office/drawing/2014/main" id="{63A38947-9075-4BB5-A248-F0F8B642BE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6" name="Slide Number Placeholder 5">
            <a:extLst>
              <a:ext uri="{FF2B5EF4-FFF2-40B4-BE49-F238E27FC236}">
                <a16:creationId xmlns:a16="http://schemas.microsoft.com/office/drawing/2014/main" id="{3856DC68-5467-43A3-98D0-25F645E33D0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62CC8D-B09F-4EFF-A4F1-30633DB86558}" type="slidenum">
              <a:rPr lang="en-US" smtClean="0"/>
              <a:t>‹#›</a:t>
            </a:fld>
            <a:endParaRPr lang="en-US" dirty="0"/>
          </a:p>
        </p:txBody>
      </p:sp>
    </p:spTree>
    <p:extLst>
      <p:ext uri="{BB962C8B-B14F-4D97-AF65-F5344CB8AC3E}">
        <p14:creationId xmlns:p14="http://schemas.microsoft.com/office/powerpoint/2010/main" val="296138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956EA6-34ED-4ADF-BAC3-A89C00C59E74}" type="datetimeFigureOut">
              <a:rPr lang="en-US" smtClean="0"/>
              <a:t>3/8/2021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F2813-F055-4B67-B9E0-96B321E3FF57}" type="slidenum">
              <a:rPr lang="en-US" smtClean="0"/>
              <a:t>‹#›</a:t>
            </a:fld>
            <a:endParaRPr lang="en-US"/>
          </a:p>
        </p:txBody>
      </p:sp>
    </p:spTree>
    <p:extLst>
      <p:ext uri="{BB962C8B-B14F-4D97-AF65-F5344CB8AC3E}">
        <p14:creationId xmlns:p14="http://schemas.microsoft.com/office/powerpoint/2010/main" val="2535551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2</a:t>
            </a:fld>
            <a:endParaRPr lang="en-US"/>
          </a:p>
        </p:txBody>
      </p:sp>
    </p:spTree>
    <p:extLst>
      <p:ext uri="{BB962C8B-B14F-4D97-AF65-F5344CB8AC3E}">
        <p14:creationId xmlns:p14="http://schemas.microsoft.com/office/powerpoint/2010/main" val="2054264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13</a:t>
            </a:fld>
            <a:endParaRPr lang="en-US"/>
          </a:p>
        </p:txBody>
      </p:sp>
    </p:spTree>
    <p:extLst>
      <p:ext uri="{BB962C8B-B14F-4D97-AF65-F5344CB8AC3E}">
        <p14:creationId xmlns:p14="http://schemas.microsoft.com/office/powerpoint/2010/main" val="65839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14</a:t>
            </a:fld>
            <a:endParaRPr lang="en-US"/>
          </a:p>
        </p:txBody>
      </p:sp>
    </p:spTree>
    <p:extLst>
      <p:ext uri="{BB962C8B-B14F-4D97-AF65-F5344CB8AC3E}">
        <p14:creationId xmlns:p14="http://schemas.microsoft.com/office/powerpoint/2010/main" val="2337603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15</a:t>
            </a:fld>
            <a:endParaRPr lang="en-US"/>
          </a:p>
        </p:txBody>
      </p:sp>
    </p:spTree>
    <p:extLst>
      <p:ext uri="{BB962C8B-B14F-4D97-AF65-F5344CB8AC3E}">
        <p14:creationId xmlns:p14="http://schemas.microsoft.com/office/powerpoint/2010/main" val="1282498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16</a:t>
            </a:fld>
            <a:endParaRPr lang="en-US"/>
          </a:p>
        </p:txBody>
      </p:sp>
    </p:spTree>
    <p:extLst>
      <p:ext uri="{BB962C8B-B14F-4D97-AF65-F5344CB8AC3E}">
        <p14:creationId xmlns:p14="http://schemas.microsoft.com/office/powerpoint/2010/main" val="2303637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17</a:t>
            </a:fld>
            <a:endParaRPr lang="en-US"/>
          </a:p>
        </p:txBody>
      </p:sp>
    </p:spTree>
    <p:extLst>
      <p:ext uri="{BB962C8B-B14F-4D97-AF65-F5344CB8AC3E}">
        <p14:creationId xmlns:p14="http://schemas.microsoft.com/office/powerpoint/2010/main" val="1978526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19</a:t>
            </a:fld>
            <a:endParaRPr lang="en-US"/>
          </a:p>
        </p:txBody>
      </p:sp>
    </p:spTree>
    <p:extLst>
      <p:ext uri="{BB962C8B-B14F-4D97-AF65-F5344CB8AC3E}">
        <p14:creationId xmlns:p14="http://schemas.microsoft.com/office/powerpoint/2010/main" val="1875387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3</a:t>
            </a:fld>
            <a:endParaRPr lang="en-US"/>
          </a:p>
        </p:txBody>
      </p:sp>
    </p:spTree>
    <p:extLst>
      <p:ext uri="{BB962C8B-B14F-4D97-AF65-F5344CB8AC3E}">
        <p14:creationId xmlns:p14="http://schemas.microsoft.com/office/powerpoint/2010/main" val="3558055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4</a:t>
            </a:fld>
            <a:endParaRPr lang="en-US"/>
          </a:p>
        </p:txBody>
      </p:sp>
    </p:spTree>
    <p:extLst>
      <p:ext uri="{BB962C8B-B14F-4D97-AF65-F5344CB8AC3E}">
        <p14:creationId xmlns:p14="http://schemas.microsoft.com/office/powerpoint/2010/main" val="1099750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5</a:t>
            </a:fld>
            <a:endParaRPr lang="en-US"/>
          </a:p>
        </p:txBody>
      </p:sp>
    </p:spTree>
    <p:extLst>
      <p:ext uri="{BB962C8B-B14F-4D97-AF65-F5344CB8AC3E}">
        <p14:creationId xmlns:p14="http://schemas.microsoft.com/office/powerpoint/2010/main" val="2519671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6</a:t>
            </a:fld>
            <a:endParaRPr lang="en-US"/>
          </a:p>
        </p:txBody>
      </p:sp>
    </p:spTree>
    <p:extLst>
      <p:ext uri="{BB962C8B-B14F-4D97-AF65-F5344CB8AC3E}">
        <p14:creationId xmlns:p14="http://schemas.microsoft.com/office/powerpoint/2010/main" val="1248993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7</a:t>
            </a:fld>
            <a:endParaRPr lang="en-US"/>
          </a:p>
        </p:txBody>
      </p:sp>
    </p:spTree>
    <p:extLst>
      <p:ext uri="{BB962C8B-B14F-4D97-AF65-F5344CB8AC3E}">
        <p14:creationId xmlns:p14="http://schemas.microsoft.com/office/powerpoint/2010/main" val="1610885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10</a:t>
            </a:fld>
            <a:endParaRPr lang="en-US"/>
          </a:p>
        </p:txBody>
      </p:sp>
    </p:spTree>
    <p:extLst>
      <p:ext uri="{BB962C8B-B14F-4D97-AF65-F5344CB8AC3E}">
        <p14:creationId xmlns:p14="http://schemas.microsoft.com/office/powerpoint/2010/main" val="1452230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11</a:t>
            </a:fld>
            <a:endParaRPr lang="en-US"/>
          </a:p>
        </p:txBody>
      </p:sp>
    </p:spTree>
    <p:extLst>
      <p:ext uri="{BB962C8B-B14F-4D97-AF65-F5344CB8AC3E}">
        <p14:creationId xmlns:p14="http://schemas.microsoft.com/office/powerpoint/2010/main" val="987734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9F2813-F055-4B67-B9E0-96B321E3FF57}" type="slidenum">
              <a:rPr lang="en-US" smtClean="0"/>
              <a:t>12</a:t>
            </a:fld>
            <a:endParaRPr lang="en-US"/>
          </a:p>
        </p:txBody>
      </p:sp>
    </p:spTree>
    <p:extLst>
      <p:ext uri="{BB962C8B-B14F-4D97-AF65-F5344CB8AC3E}">
        <p14:creationId xmlns:p14="http://schemas.microsoft.com/office/powerpoint/2010/main" val="2330536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2" descr="Image result for vision banne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7427"/>
          <a:stretch/>
        </p:blipFill>
        <p:spPr bwMode="auto">
          <a:xfrm>
            <a:off x="0" y="2671763"/>
            <a:ext cx="12192000" cy="2971799"/>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userDrawn="1"/>
        </p:nvSpPr>
        <p:spPr>
          <a:xfrm>
            <a:off x="142875" y="2100262"/>
            <a:ext cx="4114800" cy="4114800"/>
          </a:xfrm>
          <a:prstGeom prst="ellipse">
            <a:avLst/>
          </a:prstGeom>
          <a:solidFill>
            <a:srgbClr val="FFFFFF">
              <a:alpha val="60000"/>
            </a:srgbClr>
          </a:solidFill>
          <a:ln w="38100">
            <a:solidFill>
              <a:srgbClr val="8D9EB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mYndN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829662" y="5847624"/>
            <a:ext cx="2017951" cy="814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109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AC037-33E3-4221-BA6A-04CC571DD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E68DB-967C-479F-A9D4-AC462F11DA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70EA2C-7D88-459F-98B1-65D8475EF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B32DCB-F917-43EA-AB74-8457F707DF5E}"/>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6" name="Footer Placeholder 5">
            <a:extLst>
              <a:ext uri="{FF2B5EF4-FFF2-40B4-BE49-F238E27FC236}">
                <a16:creationId xmlns:a16="http://schemas.microsoft.com/office/drawing/2014/main" id="{E7713E3B-2A25-4CC5-8E1B-1E3A67C800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6EF44-049A-4380-9C72-6DE1274D9C46}"/>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304947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C84C8-99AF-4C21-AF4B-7DCDFC0606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E5D3F0-FC2E-4775-8DD0-9110D07FDD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34460C-75F8-4BB3-9673-8EB9D6DBA7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A5CF85-15D8-473A-9116-6A0C121CFC3F}"/>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6" name="Footer Placeholder 5">
            <a:extLst>
              <a:ext uri="{FF2B5EF4-FFF2-40B4-BE49-F238E27FC236}">
                <a16:creationId xmlns:a16="http://schemas.microsoft.com/office/drawing/2014/main" id="{B1A853E8-578D-4E6D-AE5B-7BC96BFBB4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51747F-5E01-4772-A9D0-E80EF808ED08}"/>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58317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3F1C2-C5BA-4750-8BE0-0B46CE7B9D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CBB7B3-622F-43CD-8EB3-0EA2395BC1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C053B7-6F6B-4A30-853A-17D7156E4852}"/>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5" name="Footer Placeholder 4">
            <a:extLst>
              <a:ext uri="{FF2B5EF4-FFF2-40B4-BE49-F238E27FC236}">
                <a16:creationId xmlns:a16="http://schemas.microsoft.com/office/drawing/2014/main" id="{99A6BF5A-67B7-4234-9C4D-B1618CC690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81CBFB-4095-4DD8-A354-48A0737F8234}"/>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2829956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54CB3A-35F1-4970-903B-910D00F589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664EFE-80ED-4D11-A466-32167D6271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09511F-62AA-46BC-9164-B83F1D662856}"/>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5" name="Footer Placeholder 4">
            <a:extLst>
              <a:ext uri="{FF2B5EF4-FFF2-40B4-BE49-F238E27FC236}">
                <a16:creationId xmlns:a16="http://schemas.microsoft.com/office/drawing/2014/main" id="{8955982D-E4E9-4670-92A6-4130D4D282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164AC-F691-4655-B61C-1757AB79F58C}"/>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3876666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1_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1236345"/>
          </a:xfrm>
          <a:custGeom>
            <a:avLst/>
            <a:gdLst/>
            <a:ahLst/>
            <a:cxnLst/>
            <a:rect l="l" t="t" r="r" b="b"/>
            <a:pathLst>
              <a:path w="12192000" h="1236345">
                <a:moveTo>
                  <a:pt x="12192000" y="0"/>
                </a:moveTo>
                <a:lnTo>
                  <a:pt x="0" y="0"/>
                </a:lnTo>
                <a:lnTo>
                  <a:pt x="0" y="1235964"/>
                </a:lnTo>
                <a:lnTo>
                  <a:pt x="12192000" y="1235964"/>
                </a:lnTo>
                <a:lnTo>
                  <a:pt x="12192000" y="0"/>
                </a:lnTo>
                <a:close/>
              </a:path>
            </a:pathLst>
          </a:custGeom>
          <a:solidFill>
            <a:srgbClr val="A4416E"/>
          </a:solidFill>
        </p:spPr>
        <p:txBody>
          <a:bodyPr wrap="square" lIns="0" tIns="0" rIns="0" bIns="0" rtlCol="0"/>
          <a:lstStyle/>
          <a:p>
            <a:endParaRPr/>
          </a:p>
        </p:txBody>
      </p:sp>
      <p:sp>
        <p:nvSpPr>
          <p:cNvPr id="17" name="bg object 17"/>
          <p:cNvSpPr/>
          <p:nvPr/>
        </p:nvSpPr>
        <p:spPr>
          <a:xfrm>
            <a:off x="11439143" y="583691"/>
            <a:ext cx="667511" cy="434339"/>
          </a:xfrm>
          <a:prstGeom prst="rect">
            <a:avLst/>
          </a:prstGeom>
          <a:blipFill>
            <a:blip r:embed="rId2" cstate="print"/>
            <a:stretch>
              <a:fillRect/>
            </a:stretch>
          </a:blipFill>
        </p:spPr>
        <p:txBody>
          <a:bodyPr wrap="square" lIns="0" tIns="0" rIns="0" bIns="0" rtlCol="0"/>
          <a:lstStyle/>
          <a:p>
            <a:endParaRPr/>
          </a:p>
        </p:txBody>
      </p:sp>
      <p:sp>
        <p:nvSpPr>
          <p:cNvPr id="18" name="bg object 18"/>
          <p:cNvSpPr/>
          <p:nvPr/>
        </p:nvSpPr>
        <p:spPr>
          <a:xfrm>
            <a:off x="929639" y="500761"/>
            <a:ext cx="8051038" cy="626363"/>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5300" b="0" i="0">
                <a:solidFill>
                  <a:srgbClr val="E6E6E6"/>
                </a:solidFill>
                <a:latin typeface="Arial Black"/>
                <a:cs typeface="Arial Black"/>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899092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3481"/>
            <a:ext cx="105156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262381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2" descr="Image result for vision banne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17427"/>
          <a:stretch/>
        </p:blipFill>
        <p:spPr bwMode="auto">
          <a:xfrm>
            <a:off x="0" y="0"/>
            <a:ext cx="4134678" cy="100782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4134678" y="0"/>
            <a:ext cx="8057322" cy="1007827"/>
          </a:xfrm>
          <a:prstGeom prst="rect">
            <a:avLst/>
          </a:prstGeom>
          <a:solidFill>
            <a:srgbClr val="3BF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userDrawn="1"/>
        </p:nvSpPr>
        <p:spPr>
          <a:xfrm>
            <a:off x="10797071" y="6366675"/>
            <a:ext cx="1169642" cy="369332"/>
          </a:xfrm>
          <a:prstGeom prst="rect">
            <a:avLst/>
          </a:prstGeom>
          <a:noFill/>
        </p:spPr>
        <p:txBody>
          <a:bodyPr wrap="square" rtlCol="0">
            <a:spAutoFit/>
          </a:bodyPr>
          <a:lstStyle/>
          <a:p>
            <a:pPr algn="ctr"/>
            <a:fld id="{BD120BAC-19A8-4428-BAE8-3FFB16C6C72D}" type="slidenum">
              <a:rPr lang="en-US" b="1" smtClean="0">
                <a:latin typeface="Segoe UI" panose="020B0502040204020203" pitchFamily="34" charset="0"/>
                <a:ea typeface="Segoe UI" panose="020B0502040204020203" pitchFamily="34" charset="0"/>
                <a:cs typeface="Segoe UI" panose="020B0502040204020203" pitchFamily="34" charset="0"/>
              </a:rPr>
              <a:pPr algn="ctr"/>
              <a:t>‹#›</a:t>
            </a:fld>
            <a:endParaRPr lang="en-US" b="1" dirty="0">
              <a:latin typeface="Segoe UI" panose="020B0502040204020203" pitchFamily="34" charset="0"/>
              <a:ea typeface="Segoe UI" panose="020B0502040204020203" pitchFamily="34" charset="0"/>
              <a:cs typeface="Segoe UI" panose="020B0502040204020203" pitchFamily="34" charset="0"/>
            </a:endParaRPr>
          </a:p>
        </p:txBody>
      </p:sp>
      <p:pic>
        <p:nvPicPr>
          <p:cNvPr id="10" name="Picture 2" descr="mYndN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67" y="6315324"/>
            <a:ext cx="1169642" cy="472034"/>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07AB5FF7-839E-4407-89F2-173068DE993E}"/>
              </a:ext>
            </a:extLst>
          </p:cNvPr>
          <p:cNvSpPr>
            <a:spLocks noGrp="1"/>
          </p:cNvSpPr>
          <p:nvPr>
            <p:ph type="title"/>
          </p:nvPr>
        </p:nvSpPr>
        <p:spPr>
          <a:xfrm>
            <a:off x="2962656" y="164592"/>
            <a:ext cx="8580375" cy="649224"/>
          </a:xfrm>
        </p:spPr>
        <p:txBody>
          <a:bodyPr/>
          <a:lstStyle/>
          <a:p>
            <a:r>
              <a:rPr lang="en-US"/>
              <a:t>Click to edit Master title style</a:t>
            </a:r>
          </a:p>
        </p:txBody>
      </p:sp>
      <p:sp>
        <p:nvSpPr>
          <p:cNvPr id="11" name="Content Placeholder 2">
            <a:extLst>
              <a:ext uri="{FF2B5EF4-FFF2-40B4-BE49-F238E27FC236}">
                <a16:creationId xmlns:a16="http://schemas.microsoft.com/office/drawing/2014/main" id="{9F375C00-4EF7-4920-9963-E8420C8C9CA5}"/>
              </a:ext>
            </a:extLst>
          </p:cNvPr>
          <p:cNvSpPr>
            <a:spLocks noGrp="1"/>
          </p:cNvSpPr>
          <p:nvPr>
            <p:ph idx="1"/>
          </p:nvPr>
        </p:nvSpPr>
        <p:spPr>
          <a:xfrm>
            <a:off x="102567" y="1172419"/>
            <a:ext cx="11981581" cy="49488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547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8830E-315F-491D-8992-C2644808DD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41B08E-C8E7-4C4F-8607-C9221FD8D5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3A731-4D0A-48D6-9B0F-7505D1DC2D37}"/>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5" name="Footer Placeholder 4">
            <a:extLst>
              <a:ext uri="{FF2B5EF4-FFF2-40B4-BE49-F238E27FC236}">
                <a16:creationId xmlns:a16="http://schemas.microsoft.com/office/drawing/2014/main" id="{B7C6A616-E41A-40C3-881F-0348C4CFFE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0C356-EE5B-40BD-8229-AE5E01E20F83}"/>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27538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8D0D7-9A04-441C-B91A-FBD25B26C9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1AF4B7-8648-4C21-990A-4D6776B8CE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9B1F6-18BB-4CE0-A427-5A59B59957FF}"/>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5" name="Footer Placeholder 4">
            <a:extLst>
              <a:ext uri="{FF2B5EF4-FFF2-40B4-BE49-F238E27FC236}">
                <a16:creationId xmlns:a16="http://schemas.microsoft.com/office/drawing/2014/main" id="{DC78C0C3-E010-4E89-9815-E76B234752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D586A-AF3A-413F-BA2C-80E09AFBD8C5}"/>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3699901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600B4-A8B2-4F98-A7CD-0062EF8F04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70C31E-18E7-4C75-A97E-8B172CA703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085763-5CB1-45FF-8C0A-0DA365780B52}"/>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5" name="Footer Placeholder 4">
            <a:extLst>
              <a:ext uri="{FF2B5EF4-FFF2-40B4-BE49-F238E27FC236}">
                <a16:creationId xmlns:a16="http://schemas.microsoft.com/office/drawing/2014/main" id="{52D48689-6B51-450C-88B8-FE4C678E9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C8511E-F085-4C6E-A306-AD4653BF2188}"/>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1629097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7608-F85F-4035-8630-5A7C2DD1F2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40319B-1434-427C-8723-BA65650144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1F5103-F482-4D04-B48E-AF9DCC0F5D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9738C9-03E8-45E5-A4EB-EB318198967C}"/>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6" name="Footer Placeholder 5">
            <a:extLst>
              <a:ext uri="{FF2B5EF4-FFF2-40B4-BE49-F238E27FC236}">
                <a16:creationId xmlns:a16="http://schemas.microsoft.com/office/drawing/2014/main" id="{E946A2D4-AFB5-458F-A857-D9A6F9A450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1CA73-F9C3-4F8F-A7D5-2D0E96A29E1A}"/>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110936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12EE2-7BCB-4A3C-A23C-4D44B04CD2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0398B7-461C-4E28-ADAE-FCC602BADA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D90589-5BE7-4BCC-A9E1-70FFB4B066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AA073C-C35F-474F-A77C-6862E7135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E7167A-856F-4FD0-895E-CF82625726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07CAF6-E478-49DB-8CD8-08E9DD2757BE}"/>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8" name="Footer Placeholder 7">
            <a:extLst>
              <a:ext uri="{FF2B5EF4-FFF2-40B4-BE49-F238E27FC236}">
                <a16:creationId xmlns:a16="http://schemas.microsoft.com/office/drawing/2014/main" id="{1B49FFCE-8240-4B53-815D-07E851DF0D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BA37B6-55F9-4FE0-8F41-09474116574F}"/>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148674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5A08-DD30-4790-9105-FDAC48AA1A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5B4401-4814-42EB-AC0E-418A59A93515}"/>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4" name="Footer Placeholder 3">
            <a:extLst>
              <a:ext uri="{FF2B5EF4-FFF2-40B4-BE49-F238E27FC236}">
                <a16:creationId xmlns:a16="http://schemas.microsoft.com/office/drawing/2014/main" id="{C1D276E2-45D2-4D58-944D-45DBAEB4F6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7AACB2-7905-4F73-A8CB-D6554026AF40}"/>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309881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EED102-10A1-49A3-967B-D3F7CA2577F4}"/>
              </a:ext>
            </a:extLst>
          </p:cNvPr>
          <p:cNvSpPr>
            <a:spLocks noGrp="1"/>
          </p:cNvSpPr>
          <p:nvPr>
            <p:ph type="dt" sz="half" idx="10"/>
          </p:nvPr>
        </p:nvSpPr>
        <p:spPr/>
        <p:txBody>
          <a:bodyPr/>
          <a:lstStyle/>
          <a:p>
            <a:fld id="{A7E7A65E-3B64-46D9-875A-58BE7E095876}" type="datetimeFigureOut">
              <a:rPr lang="en-US" smtClean="0"/>
              <a:t>3/8/2021</a:t>
            </a:fld>
            <a:endParaRPr lang="en-US"/>
          </a:p>
        </p:txBody>
      </p:sp>
      <p:sp>
        <p:nvSpPr>
          <p:cNvPr id="3" name="Footer Placeholder 2">
            <a:extLst>
              <a:ext uri="{FF2B5EF4-FFF2-40B4-BE49-F238E27FC236}">
                <a16:creationId xmlns:a16="http://schemas.microsoft.com/office/drawing/2014/main" id="{0495CC48-74D6-4842-863D-B7B36E8AC5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E5B590-2E52-4C5F-94AE-714D2B94CA06}"/>
              </a:ext>
            </a:extLst>
          </p:cNvPr>
          <p:cNvSpPr>
            <a:spLocks noGrp="1"/>
          </p:cNvSpPr>
          <p:nvPr>
            <p:ph type="sldNum" sz="quarter" idx="12"/>
          </p:nvPr>
        </p:nvSpPr>
        <p:spPr/>
        <p:txBody>
          <a:bodyPr/>
          <a:lstStyle/>
          <a:p>
            <a:fld id="{26A29523-9796-4D49-97F7-3CC3BD44360F}" type="slidenum">
              <a:rPr lang="en-US" smtClean="0"/>
              <a:t>‹#›</a:t>
            </a:fld>
            <a:endParaRPr lang="en-US"/>
          </a:p>
        </p:txBody>
      </p:sp>
    </p:spTree>
    <p:extLst>
      <p:ext uri="{BB962C8B-B14F-4D97-AF65-F5344CB8AC3E}">
        <p14:creationId xmlns:p14="http://schemas.microsoft.com/office/powerpoint/2010/main" val="390944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15.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27FDF2-E854-446A-AE26-BD043F5533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C3CB9C-D998-4C5F-9C15-063BBF377B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F46EA4-AAB7-411F-AE7C-474972A97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7A65E-3B64-46D9-875A-58BE7E095876}" type="datetimeFigureOut">
              <a:rPr lang="en-US" smtClean="0"/>
              <a:t>3/8/2021</a:t>
            </a:fld>
            <a:endParaRPr lang="en-US"/>
          </a:p>
        </p:txBody>
      </p:sp>
      <p:sp>
        <p:nvSpPr>
          <p:cNvPr id="5" name="Footer Placeholder 4">
            <a:extLst>
              <a:ext uri="{FF2B5EF4-FFF2-40B4-BE49-F238E27FC236}">
                <a16:creationId xmlns:a16="http://schemas.microsoft.com/office/drawing/2014/main" id="{BFCE3938-CC1F-428F-8311-4C6E85AB13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8DBBDA-C0C8-41C9-B358-46F6E4D94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800">
                <a:solidFill>
                  <a:schemeClr val="tx1">
                    <a:tint val="75000"/>
                  </a:schemeClr>
                </a:solidFill>
              </a:defRPr>
            </a:lvl1pPr>
          </a:lstStyle>
          <a:p>
            <a:fld id="{26A29523-9796-4D49-97F7-3CC3BD44360F}" type="slidenum">
              <a:rPr lang="en-US" smtClean="0"/>
              <a:pPr/>
              <a:t>‹#›</a:t>
            </a:fld>
            <a:endParaRPr lang="en-US" sz="800" dirty="0"/>
          </a:p>
        </p:txBody>
      </p:sp>
    </p:spTree>
    <p:extLst>
      <p:ext uri="{BB962C8B-B14F-4D97-AF65-F5344CB8AC3E}">
        <p14:creationId xmlns:p14="http://schemas.microsoft.com/office/powerpoint/2010/main" val="323416052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348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7" name="Rectangle 6"/>
          <p:cNvSpPr/>
          <p:nvPr userDrawn="1"/>
        </p:nvSpPr>
        <p:spPr>
          <a:xfrm>
            <a:off x="-12701" y="6959601"/>
            <a:ext cx="1661032"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sp>
        <p:nvSpPr>
          <p:cNvPr id="13" name="Freeform 12"/>
          <p:cNvSpPr/>
          <p:nvPr userDrawn="1"/>
        </p:nvSpPr>
        <p:spPr>
          <a:xfrm rot="5400000">
            <a:off x="91178" y="17358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14" name="Group 13"/>
          <p:cNvGrpSpPr/>
          <p:nvPr userDrawn="1"/>
        </p:nvGrpSpPr>
        <p:grpSpPr>
          <a:xfrm>
            <a:off x="-1654908" y="-16654"/>
            <a:ext cx="1569183" cy="612144"/>
            <a:chOff x="-2096383" y="21447"/>
            <a:chExt cx="1569183" cy="612144"/>
          </a:xfrm>
        </p:grpSpPr>
        <p:sp>
          <p:nvSpPr>
            <p:cNvPr id="15" name="TextBox 14"/>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6" name="TextBox 15"/>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7" name="Picture 16"/>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06243754"/>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microsoft.com/en-us/sharepoint/dev/transform/modernize-sample-scrip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cs.microsoft.com/en-us/sharepoint/dev/transform/modernize-userinterface-site-pag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ocs.microsoft.com/en-us/sharepoint/dev/transform/modernize-customizatio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s://docs.microsoft.com/en-us/sharepoint/dev/transform/modernize-brand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12.svg"/></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docs.microsoft.com/en-us/sharepoint/dev/transform/modernize-branding" TargetMode="External"/><Relationship Id="rId7" Type="http://schemas.openxmlformats.org/officeDocument/2006/relationships/diagramColors" Target="../diagrams/colors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hyperlink" Target="https://docs.microsoft.com/en-us/sharepoint/dev/transform/modernize-connect-to-office365-grou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g"/></Relationships>
</file>

<file path=ppt/slides/_rels/slide16.xml.rels><?xml version="1.0" encoding="UTF-8" standalone="yes"?>
<Relationships xmlns="http://schemas.openxmlformats.org/package/2006/relationships"><Relationship Id="rId3" Type="http://schemas.openxmlformats.org/officeDocument/2006/relationships/hyperlink" Target="https://docs.microsoft.com/en-us/sharepoint/dev/transform/modernize-connect-to-office365-grou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microsoft.com/en-us/sharepoint/dev/transform/modernize-publishing-porta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support.office.com/en-us/article/SharePoint-site-contents-page-ba495c1e-00f4-475d-97c7-b518d546566b" TargetMode="External"/><Relationship Id="rId3" Type="http://schemas.openxmlformats.org/officeDocument/2006/relationships/hyperlink" Target="https://docs.microsoft.com/en-us/sharepoint/dev/transform/modernize-scanner" TargetMode="External"/><Relationship Id="rId7" Type="http://schemas.openxmlformats.org/officeDocument/2006/relationships/hyperlink" Target="https://twitter.com/jeffteper/status/104515998629120000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docs.microsoft.com/en-us/sharepoint/dev/transform/modernize-userinterface-site-pages-powershell" TargetMode="External"/><Relationship Id="rId5" Type="http://schemas.openxmlformats.org/officeDocument/2006/relationships/hyperlink" Target="https://docs.microsoft.com/en-us/sharepoint/publishing-sites-classic-to-modern-experience" TargetMode="External"/><Relationship Id="rId4" Type="http://schemas.openxmlformats.org/officeDocument/2006/relationships/hyperlink" Target="https://docs.microsoft.com/en-us/sharepoint/dev/transform/modernize-classic-sit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cs.microsoft.com/en-us/sharepoint/dev/transform/modernize-scann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ocs.microsoft.com/en-us/sharepoint/dev/transform/modernize-userinterface-lists-and-librari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0D775-BCE8-4D12-9349-BEAE2BF9DDB5}"/>
              </a:ext>
            </a:extLst>
          </p:cNvPr>
          <p:cNvSpPr txBox="1"/>
          <p:nvPr/>
        </p:nvSpPr>
        <p:spPr>
          <a:xfrm>
            <a:off x="3233709" y="1269108"/>
            <a:ext cx="6399894" cy="830997"/>
          </a:xfrm>
          <a:prstGeom prst="rect">
            <a:avLst/>
          </a:prstGeom>
          <a:noFill/>
        </p:spPr>
        <p:txBody>
          <a:bodyPr wrap="none" rtlCol="0">
            <a:spAutoFit/>
          </a:bodyPr>
          <a:lstStyle/>
          <a:p>
            <a:r>
              <a:rPr lang="en-US" sz="4800" dirty="0">
                <a:solidFill>
                  <a:srgbClr val="2487DE"/>
                </a:solidFill>
                <a:latin typeface="Segoe UI" panose="020B0502040204020203" pitchFamily="34" charset="0"/>
                <a:cs typeface="Segoe UI" panose="020B0502040204020203" pitchFamily="34" charset="0"/>
              </a:rPr>
              <a:t>Modernize Classic Site </a:t>
            </a:r>
          </a:p>
        </p:txBody>
      </p:sp>
      <p:pic>
        <p:nvPicPr>
          <p:cNvPr id="3" name="Picture 2" descr="azure-migrate - Microsoft Q&amp;A">
            <a:extLst>
              <a:ext uri="{FF2B5EF4-FFF2-40B4-BE49-F238E27FC236}">
                <a16:creationId xmlns:a16="http://schemas.microsoft.com/office/drawing/2014/main" id="{27432258-302D-4197-B7A2-BBD8FD4CD1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7950" y="1211726"/>
            <a:ext cx="945759" cy="945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71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fr-FR" sz="3600" dirty="0"/>
              <a:t>Modernizing Scripts</a:t>
            </a:r>
            <a:endParaRPr lang="en-US" sz="3600" dirty="0"/>
          </a:p>
        </p:txBody>
      </p:sp>
      <p:sp>
        <p:nvSpPr>
          <p:cNvPr id="7" name="TextBox 6">
            <a:extLst>
              <a:ext uri="{FF2B5EF4-FFF2-40B4-BE49-F238E27FC236}">
                <a16:creationId xmlns:a16="http://schemas.microsoft.com/office/drawing/2014/main" id="{3F02F132-9DD7-4560-A41C-33A7610CAEC9}"/>
              </a:ext>
            </a:extLst>
          </p:cNvPr>
          <p:cNvSpPr txBox="1"/>
          <p:nvPr/>
        </p:nvSpPr>
        <p:spPr>
          <a:xfrm>
            <a:off x="1365584" y="6162033"/>
            <a:ext cx="9873030" cy="307777"/>
          </a:xfrm>
          <a:prstGeom prst="rect">
            <a:avLst/>
          </a:prstGeom>
          <a:noFill/>
        </p:spPr>
        <p:txBody>
          <a:bodyPr wrap="square">
            <a:spAutoFit/>
          </a:bodyPr>
          <a:lstStyle/>
          <a:p>
            <a:r>
              <a:rPr lang="en-US" sz="1400" i="1" dirty="0"/>
              <a:t>Please refer to MS </a:t>
            </a:r>
            <a:r>
              <a:rPr lang="en-US" sz="1400" i="1" dirty="0" smtClean="0"/>
              <a:t>Site for more details - </a:t>
            </a:r>
            <a:r>
              <a:rPr lang="en-US" sz="1400" i="1" dirty="0" smtClean="0">
                <a:hlinkClick r:id="rId3"/>
              </a:rPr>
              <a:t>https</a:t>
            </a:r>
            <a:r>
              <a:rPr lang="en-US" sz="1400" i="1" dirty="0">
                <a:hlinkClick r:id="rId3"/>
              </a:rPr>
              <a:t>://docs.microsoft.com/en-us/sharepoint/dev/transform/modernize-sample-scripts</a:t>
            </a:r>
            <a:r>
              <a:rPr lang="en-US" sz="1400" i="1" dirty="0"/>
              <a:t> </a:t>
            </a:r>
          </a:p>
        </p:txBody>
      </p:sp>
      <p:graphicFrame>
        <p:nvGraphicFramePr>
          <p:cNvPr id="2" name="Table 1">
            <a:extLst>
              <a:ext uri="{FF2B5EF4-FFF2-40B4-BE49-F238E27FC236}">
                <a16:creationId xmlns:a16="http://schemas.microsoft.com/office/drawing/2014/main" id="{88664B03-4E77-4B57-99ED-608649D395FF}"/>
              </a:ext>
            </a:extLst>
          </p:cNvPr>
          <p:cNvGraphicFramePr>
            <a:graphicFrameLocks noGrp="1"/>
          </p:cNvGraphicFramePr>
          <p:nvPr>
            <p:extLst>
              <p:ext uri="{D42A27DB-BD31-4B8C-83A1-F6EECF244321}">
                <p14:modId xmlns:p14="http://schemas.microsoft.com/office/powerpoint/2010/main" val="4098244114"/>
              </p:ext>
            </p:extLst>
          </p:nvPr>
        </p:nvGraphicFramePr>
        <p:xfrm>
          <a:off x="873457" y="1387317"/>
          <a:ext cx="10365157" cy="4355104"/>
        </p:xfrm>
        <a:graphic>
          <a:graphicData uri="http://schemas.openxmlformats.org/drawingml/2006/table">
            <a:tbl>
              <a:tblPr>
                <a:tableStyleId>{616DA210-FB5B-4158-B5E0-FEB733F419BA}</a:tableStyleId>
              </a:tblPr>
              <a:tblGrid>
                <a:gridCol w="2342156">
                  <a:extLst>
                    <a:ext uri="{9D8B030D-6E8A-4147-A177-3AD203B41FA5}">
                      <a16:colId xmlns:a16="http://schemas.microsoft.com/office/drawing/2014/main" val="2106872120"/>
                    </a:ext>
                  </a:extLst>
                </a:gridCol>
                <a:gridCol w="8023001">
                  <a:extLst>
                    <a:ext uri="{9D8B030D-6E8A-4147-A177-3AD203B41FA5}">
                      <a16:colId xmlns:a16="http://schemas.microsoft.com/office/drawing/2014/main" val="2180133325"/>
                    </a:ext>
                  </a:extLst>
                </a:gridCol>
              </a:tblGrid>
              <a:tr h="248339">
                <a:tc>
                  <a:txBody>
                    <a:bodyPr/>
                    <a:lstStyle/>
                    <a:p>
                      <a:pPr algn="ctr"/>
                      <a:r>
                        <a:rPr lang="en-US" sz="1300" b="1" dirty="0">
                          <a:solidFill>
                            <a:schemeClr val="bg1"/>
                          </a:solidFill>
                          <a:effectLst/>
                        </a:rPr>
                        <a:t>Category</a:t>
                      </a:r>
                    </a:p>
                  </a:txBody>
                  <a:tcPr marL="58486" marR="58486" marT="26993" marB="26993" anchor="ctr">
                    <a:solidFill>
                      <a:schemeClr val="tx1">
                        <a:lumMod val="50000"/>
                        <a:lumOff val="50000"/>
                      </a:schemeClr>
                    </a:solidFill>
                  </a:tcPr>
                </a:tc>
                <a:tc>
                  <a:txBody>
                    <a:bodyPr/>
                    <a:lstStyle/>
                    <a:p>
                      <a:pPr algn="ctr"/>
                      <a:r>
                        <a:rPr lang="en-US" sz="1300" b="1" dirty="0">
                          <a:solidFill>
                            <a:schemeClr val="bg1"/>
                          </a:solidFill>
                          <a:effectLst/>
                        </a:rPr>
                        <a:t>Description</a:t>
                      </a:r>
                    </a:p>
                  </a:txBody>
                  <a:tcPr marL="58486" marR="58486" marT="26993" marB="26993" anchor="ctr">
                    <a:solidFill>
                      <a:schemeClr val="tx1">
                        <a:lumMod val="50000"/>
                        <a:lumOff val="50000"/>
                      </a:schemeClr>
                    </a:solidFill>
                  </a:tcPr>
                </a:tc>
                <a:extLst>
                  <a:ext uri="{0D108BD9-81ED-4DB2-BD59-A6C34878D82A}">
                    <a16:rowId xmlns:a16="http://schemas.microsoft.com/office/drawing/2014/main" val="3767846538"/>
                  </a:ext>
                </a:extLst>
              </a:tr>
              <a:tr h="1025750">
                <a:tc>
                  <a:txBody>
                    <a:bodyPr/>
                    <a:lstStyle/>
                    <a:p>
                      <a:r>
                        <a:rPr lang="en-US" sz="1400" b="1" u="none" strike="noStrike" dirty="0">
                          <a:effectLst/>
                        </a:rPr>
                        <a:t>Microsoft 365 </a:t>
                      </a:r>
                      <a:r>
                        <a:rPr lang="en-US" sz="1400" b="1" u="none" strike="noStrike" dirty="0" smtClean="0">
                          <a:effectLst/>
                        </a:rPr>
                        <a:t>Group </a:t>
                      </a:r>
                      <a:r>
                        <a:rPr lang="en-US" sz="1400" b="1" u="none" strike="noStrike" dirty="0">
                          <a:effectLst/>
                        </a:rPr>
                        <a:t>Connect</a:t>
                      </a:r>
                      <a:endParaRPr lang="en-US" sz="1400" b="1" dirty="0">
                        <a:effectLst/>
                      </a:endParaRPr>
                    </a:p>
                  </a:txBody>
                  <a:tcPr marL="58486" marR="58486" marT="26993" marB="26993" anchor="ctr"/>
                </a:tc>
                <a:tc>
                  <a:txBody>
                    <a:bodyPr/>
                    <a:lstStyle/>
                    <a:p>
                      <a:r>
                        <a:rPr lang="en-US" sz="1400" u="none" strike="noStrike" kern="1200" dirty="0">
                          <a:effectLst/>
                        </a:rPr>
                        <a:t>Contains scripts that show how to perform a </a:t>
                      </a:r>
                      <a:r>
                        <a:rPr lang="en-US" sz="1400" b="1" u="none" strike="noStrike" kern="1200" dirty="0">
                          <a:effectLst/>
                        </a:rPr>
                        <a:t>bulk Microsoft 365 group connect</a:t>
                      </a:r>
                      <a:r>
                        <a:rPr lang="en-US" sz="1400" u="none" strike="noStrike" kern="1200" dirty="0">
                          <a:effectLst/>
                        </a:rPr>
                        <a:t>. This is useful when </a:t>
                      </a:r>
                      <a:r>
                        <a:rPr lang="en-US" sz="1400" u="none" strike="noStrike" kern="1200" dirty="0" smtClean="0">
                          <a:effectLst/>
                        </a:rPr>
                        <a:t>the</a:t>
                      </a:r>
                      <a:r>
                        <a:rPr lang="en-US" sz="1400" u="none" strike="noStrike" kern="1200" baseline="0" dirty="0" smtClean="0">
                          <a:effectLst/>
                        </a:rPr>
                        <a:t> need is</a:t>
                      </a:r>
                      <a:r>
                        <a:rPr lang="en-US" sz="1400" u="none" strike="noStrike" kern="1200" dirty="0" smtClean="0">
                          <a:effectLst/>
                        </a:rPr>
                        <a:t> </a:t>
                      </a:r>
                      <a:r>
                        <a:rPr lang="en-US" sz="1400" u="none" strike="noStrike" kern="1200" dirty="0">
                          <a:effectLst/>
                        </a:rPr>
                        <a:t>to </a:t>
                      </a:r>
                      <a:r>
                        <a:rPr lang="en-US" sz="1400" b="1" u="none" strike="noStrike" kern="1200" dirty="0">
                          <a:effectLst/>
                        </a:rPr>
                        <a:t>group connect multiple site collections </a:t>
                      </a:r>
                      <a:r>
                        <a:rPr lang="en-US" sz="1400" u="none" strike="noStrike" kern="1200" dirty="0">
                          <a:effectLst/>
                        </a:rPr>
                        <a:t>instead of leaving group connect as a task for </a:t>
                      </a:r>
                      <a:r>
                        <a:rPr lang="en-US" sz="1400" u="none" strike="noStrike" kern="1200" dirty="0" smtClean="0">
                          <a:effectLst/>
                        </a:rPr>
                        <a:t>site </a:t>
                      </a:r>
                      <a:r>
                        <a:rPr lang="en-US" sz="1400" u="none" strike="noStrike" kern="1200" dirty="0">
                          <a:effectLst/>
                        </a:rPr>
                        <a:t>owners.</a:t>
                      </a:r>
                      <a:endParaRPr lang="en-US" sz="1400" u="none" strike="noStrike" kern="1200" dirty="0">
                        <a:solidFill>
                          <a:schemeClr val="tx1"/>
                        </a:solidFill>
                        <a:effectLst/>
                        <a:latin typeface="+mn-lt"/>
                        <a:ea typeface="+mn-ea"/>
                        <a:cs typeface="+mn-cs"/>
                      </a:endParaRPr>
                    </a:p>
                  </a:txBody>
                  <a:tcPr marL="58486" marR="58486" marT="26993" marB="26993" anchor="ctr"/>
                </a:tc>
                <a:extLst>
                  <a:ext uri="{0D108BD9-81ED-4DB2-BD59-A6C34878D82A}">
                    <a16:rowId xmlns:a16="http://schemas.microsoft.com/office/drawing/2014/main" val="618075032"/>
                  </a:ext>
                </a:extLst>
              </a:tr>
              <a:tr h="1220102">
                <a:tc>
                  <a:txBody>
                    <a:bodyPr/>
                    <a:lstStyle/>
                    <a:p>
                      <a:r>
                        <a:rPr lang="en-US" sz="1400" b="1" u="none" strike="noStrike" dirty="0">
                          <a:effectLst/>
                        </a:rPr>
                        <a:t>Page </a:t>
                      </a:r>
                      <a:r>
                        <a:rPr lang="en-US" sz="1400" b="1" u="none" strike="noStrike" dirty="0" smtClean="0">
                          <a:effectLst/>
                        </a:rPr>
                        <a:t>Transformation</a:t>
                      </a:r>
                      <a:endParaRPr lang="en-US" sz="1400" b="1" dirty="0">
                        <a:effectLst/>
                      </a:endParaRPr>
                    </a:p>
                  </a:txBody>
                  <a:tcPr marL="58486" marR="58486" marT="26993" marB="26993" anchor="ctr"/>
                </a:tc>
                <a:tc>
                  <a:txBody>
                    <a:bodyPr/>
                    <a:lstStyle/>
                    <a:p>
                      <a:r>
                        <a:rPr lang="en-US" sz="1400" u="none" strike="noStrike" kern="1200" dirty="0" smtClean="0">
                          <a:effectLst/>
                        </a:rPr>
                        <a:t>Scripts </a:t>
                      </a:r>
                      <a:r>
                        <a:rPr lang="en-US" sz="1400" u="none" strike="noStrike" kern="1200" dirty="0">
                          <a:effectLst/>
                        </a:rPr>
                        <a:t>that help </a:t>
                      </a:r>
                      <a:r>
                        <a:rPr lang="en-US" sz="1400" u="none" strike="noStrike" kern="1200" dirty="0" smtClean="0">
                          <a:effectLst/>
                        </a:rPr>
                        <a:t>with </a:t>
                      </a:r>
                      <a:r>
                        <a:rPr lang="en-US" sz="1400" u="none" strike="noStrike" kern="1200" dirty="0">
                          <a:effectLst/>
                        </a:rPr>
                        <a:t>page transformation of </a:t>
                      </a:r>
                      <a:r>
                        <a:rPr lang="en-US" sz="1400" b="1" u="none" strike="noStrike" kern="1200" dirty="0">
                          <a:effectLst/>
                        </a:rPr>
                        <a:t>W</a:t>
                      </a:r>
                      <a:r>
                        <a:rPr lang="en-US" sz="1400" b="1" u="none" strike="noStrike" kern="1200" dirty="0" smtClean="0">
                          <a:effectLst/>
                        </a:rPr>
                        <a:t>iki</a:t>
                      </a:r>
                      <a:r>
                        <a:rPr lang="en-US" sz="1400" u="none" strike="noStrike" kern="1200" dirty="0">
                          <a:effectLst/>
                        </a:rPr>
                        <a:t>, </a:t>
                      </a:r>
                      <a:r>
                        <a:rPr lang="en-US" sz="1400" b="1" u="none" strike="noStrike" kern="1200" dirty="0" smtClean="0">
                          <a:effectLst/>
                        </a:rPr>
                        <a:t>Web Part</a:t>
                      </a:r>
                      <a:r>
                        <a:rPr lang="en-US" sz="1400" u="none" strike="noStrike" kern="1200" dirty="0">
                          <a:effectLst/>
                        </a:rPr>
                        <a:t>, </a:t>
                      </a:r>
                      <a:r>
                        <a:rPr lang="en-US" sz="1400" b="1" u="none" strike="noStrike" kern="1200" dirty="0">
                          <a:effectLst/>
                        </a:rPr>
                        <a:t>B</a:t>
                      </a:r>
                      <a:r>
                        <a:rPr lang="en-US" sz="1400" b="1" u="none" strike="noStrike" kern="1200" dirty="0" smtClean="0">
                          <a:effectLst/>
                        </a:rPr>
                        <a:t>log</a:t>
                      </a:r>
                      <a:r>
                        <a:rPr lang="en-US" sz="1400" u="none" strike="noStrike" kern="1200" dirty="0" smtClean="0">
                          <a:effectLst/>
                        </a:rPr>
                        <a:t> </a:t>
                      </a:r>
                      <a:r>
                        <a:rPr lang="en-US" sz="1400" u="none" strike="noStrike" kern="1200" dirty="0">
                          <a:effectLst/>
                        </a:rPr>
                        <a:t>and </a:t>
                      </a:r>
                      <a:r>
                        <a:rPr lang="en-US" sz="1400" b="1" u="none" strike="noStrike" kern="1200" dirty="0" smtClean="0">
                          <a:effectLst/>
                        </a:rPr>
                        <a:t>Publishing </a:t>
                      </a:r>
                      <a:r>
                        <a:rPr lang="en-US" sz="1400" b="1" u="none" strike="noStrike" kern="1200" dirty="0">
                          <a:effectLst/>
                        </a:rPr>
                        <a:t>P</a:t>
                      </a:r>
                      <a:r>
                        <a:rPr lang="en-US" sz="1400" b="1" u="none" strike="noStrike" kern="1200" dirty="0" smtClean="0">
                          <a:effectLst/>
                        </a:rPr>
                        <a:t>ages</a:t>
                      </a:r>
                      <a:r>
                        <a:rPr lang="en-US" sz="1400" u="none" strike="noStrike" kern="1200" dirty="0">
                          <a:effectLst/>
                        </a:rPr>
                        <a:t>. There are scripts for transforming from SharePoint Online to SharePoint Online, but also scripts that handle transformation from SharePoint On-premises to SharePoint Online.</a:t>
                      </a:r>
                      <a:endParaRPr lang="en-US" sz="1400" u="none" strike="noStrike" kern="1200" dirty="0">
                        <a:solidFill>
                          <a:schemeClr val="tx1"/>
                        </a:solidFill>
                        <a:effectLst/>
                        <a:latin typeface="+mn-lt"/>
                        <a:ea typeface="+mn-ea"/>
                        <a:cs typeface="+mn-cs"/>
                      </a:endParaRPr>
                    </a:p>
                  </a:txBody>
                  <a:tcPr marL="58486" marR="58486" marT="26993" marB="26993" anchor="ctr"/>
                </a:tc>
                <a:extLst>
                  <a:ext uri="{0D108BD9-81ED-4DB2-BD59-A6C34878D82A}">
                    <a16:rowId xmlns:a16="http://schemas.microsoft.com/office/drawing/2014/main" val="3340630036"/>
                  </a:ext>
                </a:extLst>
              </a:tr>
              <a:tr h="1220102">
                <a:tc>
                  <a:txBody>
                    <a:bodyPr/>
                    <a:lstStyle/>
                    <a:p>
                      <a:r>
                        <a:rPr lang="en-US" sz="1400" b="1" u="none" strike="noStrike" dirty="0">
                          <a:effectLst/>
                        </a:rPr>
                        <a:t>Modernize </a:t>
                      </a:r>
                      <a:r>
                        <a:rPr lang="en-US" sz="1400" b="1" u="none" strike="noStrike" dirty="0" smtClean="0">
                          <a:effectLst/>
                        </a:rPr>
                        <a:t>Site </a:t>
                      </a:r>
                      <a:r>
                        <a:rPr lang="en-US" sz="1400" b="1" u="none" strike="noStrike" dirty="0">
                          <a:effectLst/>
                        </a:rPr>
                        <a:t>C</a:t>
                      </a:r>
                      <a:r>
                        <a:rPr lang="en-US" sz="1400" b="1" u="none" strike="noStrike" dirty="0" smtClean="0">
                          <a:effectLst/>
                        </a:rPr>
                        <a:t>ollections</a:t>
                      </a:r>
                      <a:endParaRPr lang="en-US" sz="1400" b="1" dirty="0">
                        <a:effectLst/>
                      </a:endParaRPr>
                    </a:p>
                  </a:txBody>
                  <a:tcPr marL="58486" marR="58486" marT="26993" marB="26993" anchor="ctr"/>
                </a:tc>
                <a:tc>
                  <a:txBody>
                    <a:bodyPr/>
                    <a:lstStyle/>
                    <a:p>
                      <a:r>
                        <a:rPr lang="en-US" sz="1400" u="none" strike="noStrike" kern="1200" dirty="0">
                          <a:effectLst/>
                        </a:rPr>
                        <a:t>These scripts are modernizing a site collection by combining </a:t>
                      </a:r>
                      <a:r>
                        <a:rPr lang="en-US" sz="1400" b="1" u="none" strike="noStrike" kern="1200" dirty="0">
                          <a:effectLst/>
                        </a:rPr>
                        <a:t>Microsoft 365 group Connect</a:t>
                      </a:r>
                      <a:r>
                        <a:rPr lang="en-US" sz="1400" u="none" strike="noStrike" kern="1200" dirty="0">
                          <a:effectLst/>
                        </a:rPr>
                        <a:t>, </a:t>
                      </a:r>
                      <a:r>
                        <a:rPr lang="en-US" sz="1400" b="1" u="none" strike="noStrike" kern="1200" dirty="0" smtClean="0">
                          <a:effectLst/>
                        </a:rPr>
                        <a:t>Page </a:t>
                      </a:r>
                      <a:r>
                        <a:rPr lang="en-US" sz="1400" b="1" u="none" strike="noStrike" kern="1200" dirty="0">
                          <a:effectLst/>
                        </a:rPr>
                        <a:t>T</a:t>
                      </a:r>
                      <a:r>
                        <a:rPr lang="en-US" sz="1400" b="1" u="none" strike="noStrike" kern="1200" dirty="0" smtClean="0">
                          <a:effectLst/>
                        </a:rPr>
                        <a:t>ransformation</a:t>
                      </a:r>
                      <a:r>
                        <a:rPr lang="en-US" sz="1400" u="none" strike="noStrike" kern="1200" dirty="0">
                          <a:effectLst/>
                        </a:rPr>
                        <a:t>, </a:t>
                      </a:r>
                      <a:r>
                        <a:rPr lang="en-US" sz="1400" b="1" u="none" strike="noStrike" kern="1200" dirty="0">
                          <a:effectLst/>
                        </a:rPr>
                        <a:t>cleaning up branding</a:t>
                      </a:r>
                      <a:r>
                        <a:rPr lang="en-US" sz="1400" u="none" strike="noStrike" kern="1200" dirty="0">
                          <a:effectLst/>
                        </a:rPr>
                        <a:t>, </a:t>
                      </a:r>
                      <a:r>
                        <a:rPr lang="en-US" sz="1400" b="1" u="none" strike="noStrike" kern="1200" dirty="0">
                          <a:effectLst/>
                        </a:rPr>
                        <a:t>creating a Teams </a:t>
                      </a:r>
                      <a:r>
                        <a:rPr lang="en-US" sz="1400" u="none" strike="noStrike" kern="1200" dirty="0" smtClean="0">
                          <a:effectLst/>
                        </a:rPr>
                        <a:t>,... </a:t>
                      </a:r>
                      <a:r>
                        <a:rPr lang="en-US" sz="1400" u="none" strike="noStrike" kern="1200" dirty="0">
                          <a:effectLst/>
                        </a:rPr>
                        <a:t>The scripts can work for a single site collection, but you can also provide a list of site collections to be modernized.</a:t>
                      </a:r>
                      <a:endParaRPr lang="en-US" sz="1400" u="none" strike="noStrike" kern="1200" dirty="0">
                        <a:solidFill>
                          <a:schemeClr val="tx1"/>
                        </a:solidFill>
                        <a:effectLst/>
                        <a:latin typeface="+mn-lt"/>
                        <a:ea typeface="+mn-ea"/>
                        <a:cs typeface="+mn-cs"/>
                      </a:endParaRPr>
                    </a:p>
                  </a:txBody>
                  <a:tcPr marL="58486" marR="58486" marT="26993" marB="26993" anchor="ctr"/>
                </a:tc>
                <a:extLst>
                  <a:ext uri="{0D108BD9-81ED-4DB2-BD59-A6C34878D82A}">
                    <a16:rowId xmlns:a16="http://schemas.microsoft.com/office/drawing/2014/main" val="2413651106"/>
                  </a:ext>
                </a:extLst>
              </a:tr>
              <a:tr h="637044">
                <a:tc>
                  <a:txBody>
                    <a:bodyPr/>
                    <a:lstStyle/>
                    <a:p>
                      <a:r>
                        <a:rPr lang="en-US" sz="1400" b="1" u="none" strike="noStrike" dirty="0">
                          <a:effectLst/>
                        </a:rPr>
                        <a:t>List and Libraries</a:t>
                      </a:r>
                      <a:endParaRPr lang="en-US" sz="1400" b="1" dirty="0">
                        <a:effectLst/>
                      </a:endParaRPr>
                    </a:p>
                  </a:txBody>
                  <a:tcPr marL="58486" marR="58486" marT="26993" marB="26993" anchor="ctr"/>
                </a:tc>
                <a:tc>
                  <a:txBody>
                    <a:bodyPr/>
                    <a:lstStyle/>
                    <a:p>
                      <a:r>
                        <a:rPr lang="en-US" sz="1400" u="none" strike="noStrike" kern="1200" dirty="0" smtClean="0">
                          <a:effectLst/>
                        </a:rPr>
                        <a:t>To </a:t>
                      </a:r>
                      <a:r>
                        <a:rPr lang="en-US" sz="1400" u="none" strike="noStrike" kern="1200" dirty="0">
                          <a:effectLst/>
                        </a:rPr>
                        <a:t>force certain site collections to </a:t>
                      </a:r>
                      <a:r>
                        <a:rPr lang="en-US" sz="1400" b="1" u="none" strike="noStrike" kern="1200" dirty="0">
                          <a:effectLst/>
                        </a:rPr>
                        <a:t>show all lists using their classic rendering</a:t>
                      </a:r>
                      <a:r>
                        <a:rPr lang="en-US" sz="1400" u="none" strike="noStrike" kern="1200" dirty="0">
                          <a:effectLst/>
                        </a:rPr>
                        <a:t>, then these scripts will </a:t>
                      </a:r>
                      <a:r>
                        <a:rPr lang="en-US" sz="1400" u="none" strike="noStrike" kern="1200" dirty="0" smtClean="0">
                          <a:effectLst/>
                        </a:rPr>
                        <a:t>be</a:t>
                      </a:r>
                      <a:r>
                        <a:rPr lang="en-US" sz="1400" u="none" strike="noStrike" kern="1200" baseline="0" dirty="0" smtClean="0">
                          <a:effectLst/>
                        </a:rPr>
                        <a:t> used</a:t>
                      </a:r>
                      <a:r>
                        <a:rPr lang="en-US" sz="1400" u="none" strike="noStrike" kern="1200" dirty="0" smtClean="0">
                          <a:effectLst/>
                        </a:rPr>
                        <a:t>.</a:t>
                      </a:r>
                      <a:endParaRPr lang="en-US" sz="1400" u="none" strike="noStrike" kern="1200" dirty="0">
                        <a:solidFill>
                          <a:schemeClr val="tx1"/>
                        </a:solidFill>
                        <a:effectLst/>
                        <a:latin typeface="+mn-lt"/>
                        <a:ea typeface="+mn-ea"/>
                        <a:cs typeface="+mn-cs"/>
                      </a:endParaRPr>
                    </a:p>
                  </a:txBody>
                  <a:tcPr marL="58486" marR="58486" marT="26993" marB="26993" anchor="ctr"/>
                </a:tc>
                <a:extLst>
                  <a:ext uri="{0D108BD9-81ED-4DB2-BD59-A6C34878D82A}">
                    <a16:rowId xmlns:a16="http://schemas.microsoft.com/office/drawing/2014/main" val="2334023404"/>
                  </a:ext>
                </a:extLst>
              </a:tr>
            </a:tbl>
          </a:graphicData>
        </a:graphic>
      </p:graphicFrame>
    </p:spTree>
    <p:extLst>
      <p:ext uri="{BB962C8B-B14F-4D97-AF65-F5344CB8AC3E}">
        <p14:creationId xmlns:p14="http://schemas.microsoft.com/office/powerpoint/2010/main" val="3969391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fr-FR" sz="3600" dirty="0"/>
              <a:t>Transform classic pages to modern pages</a:t>
            </a:r>
            <a:endParaRPr lang="en-US" sz="3600" dirty="0"/>
          </a:p>
        </p:txBody>
      </p:sp>
      <p:sp>
        <p:nvSpPr>
          <p:cNvPr id="9" name="TextBox 8">
            <a:extLst>
              <a:ext uri="{FF2B5EF4-FFF2-40B4-BE49-F238E27FC236}">
                <a16:creationId xmlns:a16="http://schemas.microsoft.com/office/drawing/2014/main" id="{CDFBD42F-1FC1-49D8-A005-65CB502C1E08}"/>
              </a:ext>
            </a:extLst>
          </p:cNvPr>
          <p:cNvSpPr txBox="1"/>
          <p:nvPr/>
        </p:nvSpPr>
        <p:spPr>
          <a:xfrm>
            <a:off x="1765066" y="6116438"/>
            <a:ext cx="8622017" cy="307777"/>
          </a:xfrm>
          <a:prstGeom prst="rect">
            <a:avLst/>
          </a:prstGeom>
          <a:noFill/>
        </p:spPr>
        <p:txBody>
          <a:bodyPr wrap="square" rtlCol="0">
            <a:spAutoFit/>
          </a:bodyPr>
          <a:lstStyle/>
          <a:p>
            <a:r>
              <a:rPr lang="en-US" sz="1400" i="1" dirty="0"/>
              <a:t>Please refer to MS Site </a:t>
            </a:r>
            <a:r>
              <a:rPr lang="fr-FR" sz="1400" dirty="0">
                <a:hlinkClick r:id="rId3"/>
              </a:rPr>
              <a:t>Transform classic pages to modern pages | Microsoft Docs </a:t>
            </a:r>
            <a:r>
              <a:rPr lang="fr-FR" sz="1400" dirty="0"/>
              <a:t> </a:t>
            </a:r>
            <a:r>
              <a:rPr lang="en-US" sz="1400" i="1" dirty="0"/>
              <a:t>for more details</a:t>
            </a:r>
          </a:p>
        </p:txBody>
      </p:sp>
      <p:sp>
        <p:nvSpPr>
          <p:cNvPr id="6" name="TextBox 5">
            <a:extLst>
              <a:ext uri="{FF2B5EF4-FFF2-40B4-BE49-F238E27FC236}">
                <a16:creationId xmlns:a16="http://schemas.microsoft.com/office/drawing/2014/main" id="{84BD70F5-FA1E-4478-976E-CFAF5568B05A}"/>
              </a:ext>
            </a:extLst>
          </p:cNvPr>
          <p:cNvSpPr txBox="1"/>
          <p:nvPr/>
        </p:nvSpPr>
        <p:spPr>
          <a:xfrm>
            <a:off x="438809" y="1261631"/>
            <a:ext cx="11034651" cy="523220"/>
          </a:xfrm>
          <a:prstGeom prst="rect">
            <a:avLst/>
          </a:prstGeom>
          <a:noFill/>
        </p:spPr>
        <p:txBody>
          <a:bodyPr wrap="square">
            <a:spAutoFit/>
          </a:bodyPr>
          <a:lstStyle/>
          <a:p>
            <a:r>
              <a:rPr lang="en-US" sz="1400" b="0" i="0" dirty="0">
                <a:solidFill>
                  <a:srgbClr val="171717"/>
                </a:solidFill>
                <a:effectLst/>
              </a:rPr>
              <a:t>The </a:t>
            </a:r>
            <a:r>
              <a:rPr lang="en-US" sz="1400" b="1" i="0" dirty="0">
                <a:solidFill>
                  <a:srgbClr val="171717"/>
                </a:solidFill>
                <a:effectLst/>
              </a:rPr>
              <a:t>SharePoint PnP Modernization </a:t>
            </a:r>
            <a:r>
              <a:rPr lang="en-US" sz="1400" b="1" i="0" dirty="0" smtClean="0">
                <a:solidFill>
                  <a:srgbClr val="171717"/>
                </a:solidFill>
                <a:effectLst/>
              </a:rPr>
              <a:t>Framework </a:t>
            </a:r>
            <a:r>
              <a:rPr lang="en-US" sz="1400" b="0" i="0" dirty="0">
                <a:solidFill>
                  <a:srgbClr val="171717"/>
                </a:solidFill>
                <a:effectLst/>
              </a:rPr>
              <a:t>(</a:t>
            </a:r>
            <a:r>
              <a:rPr lang="en-US" sz="1400" b="0" i="0" u="none" strike="noStrike" dirty="0">
                <a:effectLst/>
              </a:rPr>
              <a:t>Nuget</a:t>
            </a:r>
            <a:r>
              <a:rPr lang="en-US" sz="1400" b="0" i="0" dirty="0">
                <a:solidFill>
                  <a:srgbClr val="171717"/>
                </a:solidFill>
                <a:effectLst/>
              </a:rPr>
              <a:t>, </a:t>
            </a:r>
            <a:r>
              <a:rPr lang="en-US" sz="1400" b="0" i="0" u="none" strike="noStrike" dirty="0">
                <a:effectLst/>
              </a:rPr>
              <a:t>source code</a:t>
            </a:r>
            <a:r>
              <a:rPr lang="en-US" sz="1400" b="0" i="0" dirty="0">
                <a:solidFill>
                  <a:srgbClr val="171717"/>
                </a:solidFill>
                <a:effectLst/>
              </a:rPr>
              <a:t>) does bring page transformation capabilities. Page transformation today works for </a:t>
            </a:r>
            <a:r>
              <a:rPr lang="en-US" sz="1400" b="1" i="0" dirty="0" smtClean="0">
                <a:solidFill>
                  <a:srgbClr val="171717"/>
                </a:solidFill>
                <a:effectLst/>
              </a:rPr>
              <a:t>Wiki </a:t>
            </a:r>
            <a:r>
              <a:rPr lang="en-US" sz="1400" b="1" dirty="0">
                <a:solidFill>
                  <a:srgbClr val="171717"/>
                </a:solidFill>
              </a:rPr>
              <a:t>P</a:t>
            </a:r>
            <a:r>
              <a:rPr lang="en-US" sz="1400" b="1" i="0" dirty="0" smtClean="0">
                <a:solidFill>
                  <a:srgbClr val="171717"/>
                </a:solidFill>
                <a:effectLst/>
              </a:rPr>
              <a:t>ages</a:t>
            </a:r>
            <a:r>
              <a:rPr lang="en-US" sz="1400" b="0" i="0" dirty="0">
                <a:solidFill>
                  <a:srgbClr val="171717"/>
                </a:solidFill>
                <a:effectLst/>
              </a:rPr>
              <a:t>, </a:t>
            </a:r>
            <a:r>
              <a:rPr lang="en-US" sz="1400" b="1" i="0" dirty="0" smtClean="0">
                <a:solidFill>
                  <a:srgbClr val="171717"/>
                </a:solidFill>
                <a:effectLst/>
              </a:rPr>
              <a:t>Web </a:t>
            </a:r>
            <a:r>
              <a:rPr lang="en-US" sz="1400" b="1" dirty="0">
                <a:solidFill>
                  <a:srgbClr val="171717"/>
                </a:solidFill>
              </a:rPr>
              <a:t>P</a:t>
            </a:r>
            <a:r>
              <a:rPr lang="en-US" sz="1400" b="1" i="0" dirty="0" smtClean="0">
                <a:solidFill>
                  <a:srgbClr val="171717"/>
                </a:solidFill>
                <a:effectLst/>
              </a:rPr>
              <a:t>art </a:t>
            </a:r>
            <a:r>
              <a:rPr lang="en-US" sz="1400" b="1" dirty="0">
                <a:solidFill>
                  <a:srgbClr val="171717"/>
                </a:solidFill>
              </a:rPr>
              <a:t>P</a:t>
            </a:r>
            <a:r>
              <a:rPr lang="en-US" sz="1400" b="1" i="0" dirty="0" smtClean="0">
                <a:solidFill>
                  <a:srgbClr val="171717"/>
                </a:solidFill>
                <a:effectLst/>
              </a:rPr>
              <a:t>ages</a:t>
            </a:r>
            <a:r>
              <a:rPr lang="en-US" sz="1400" b="0" i="0" dirty="0">
                <a:solidFill>
                  <a:srgbClr val="171717"/>
                </a:solidFill>
                <a:effectLst/>
              </a:rPr>
              <a:t>, (Delve) </a:t>
            </a:r>
            <a:r>
              <a:rPr lang="en-US" sz="1400" b="1" i="0" dirty="0" smtClean="0">
                <a:solidFill>
                  <a:srgbClr val="171717"/>
                </a:solidFill>
                <a:effectLst/>
              </a:rPr>
              <a:t>Blog </a:t>
            </a:r>
            <a:r>
              <a:rPr lang="en-US" sz="1400" b="1" dirty="0">
                <a:solidFill>
                  <a:srgbClr val="171717"/>
                </a:solidFill>
              </a:rPr>
              <a:t>P</a:t>
            </a:r>
            <a:r>
              <a:rPr lang="en-US" sz="1400" b="1" i="0" dirty="0" smtClean="0">
                <a:solidFill>
                  <a:srgbClr val="171717"/>
                </a:solidFill>
                <a:effectLst/>
              </a:rPr>
              <a:t>ages </a:t>
            </a:r>
            <a:r>
              <a:rPr lang="en-US" sz="1400" b="0" i="0" dirty="0">
                <a:solidFill>
                  <a:srgbClr val="171717"/>
                </a:solidFill>
                <a:effectLst/>
              </a:rPr>
              <a:t>and </a:t>
            </a:r>
            <a:r>
              <a:rPr lang="en-US" sz="1400" b="1" i="0" dirty="0" smtClean="0">
                <a:solidFill>
                  <a:srgbClr val="171717"/>
                </a:solidFill>
                <a:effectLst/>
              </a:rPr>
              <a:t>Publishing </a:t>
            </a:r>
            <a:r>
              <a:rPr lang="en-US" sz="1400" b="1" dirty="0">
                <a:solidFill>
                  <a:srgbClr val="171717"/>
                </a:solidFill>
              </a:rPr>
              <a:t>P</a:t>
            </a:r>
            <a:r>
              <a:rPr lang="en-US" sz="1400" b="1" i="0" dirty="0" smtClean="0">
                <a:solidFill>
                  <a:srgbClr val="171717"/>
                </a:solidFill>
                <a:effectLst/>
              </a:rPr>
              <a:t>ages</a:t>
            </a:r>
            <a:r>
              <a:rPr lang="en-US" sz="1400" b="0" i="0" dirty="0">
                <a:solidFill>
                  <a:srgbClr val="171717"/>
                </a:solidFill>
                <a:effectLst/>
              </a:rPr>
              <a:t>. Page transformation can be used in one or more of the below models:</a:t>
            </a:r>
            <a:endParaRPr lang="en-US" sz="1400" dirty="0"/>
          </a:p>
        </p:txBody>
      </p:sp>
      <p:graphicFrame>
        <p:nvGraphicFramePr>
          <p:cNvPr id="4" name="Table 3">
            <a:extLst>
              <a:ext uri="{FF2B5EF4-FFF2-40B4-BE49-F238E27FC236}">
                <a16:creationId xmlns:a16="http://schemas.microsoft.com/office/drawing/2014/main" id="{8A618579-D92F-4805-93EC-7CD2547DA700}"/>
              </a:ext>
            </a:extLst>
          </p:cNvPr>
          <p:cNvGraphicFramePr>
            <a:graphicFrameLocks noGrp="1"/>
          </p:cNvGraphicFramePr>
          <p:nvPr>
            <p:extLst>
              <p:ext uri="{D42A27DB-BD31-4B8C-83A1-F6EECF244321}">
                <p14:modId xmlns:p14="http://schemas.microsoft.com/office/powerpoint/2010/main" val="2250495053"/>
              </p:ext>
            </p:extLst>
          </p:nvPr>
        </p:nvGraphicFramePr>
        <p:xfrm>
          <a:off x="646041" y="2232666"/>
          <a:ext cx="10620185" cy="3053539"/>
        </p:xfrm>
        <a:graphic>
          <a:graphicData uri="http://schemas.openxmlformats.org/drawingml/2006/table">
            <a:tbl>
              <a:tblPr/>
              <a:tblGrid>
                <a:gridCol w="2290056">
                  <a:extLst>
                    <a:ext uri="{9D8B030D-6E8A-4147-A177-3AD203B41FA5}">
                      <a16:colId xmlns:a16="http://schemas.microsoft.com/office/drawing/2014/main" val="1664532399"/>
                    </a:ext>
                  </a:extLst>
                </a:gridCol>
                <a:gridCol w="888492">
                  <a:extLst>
                    <a:ext uri="{9D8B030D-6E8A-4147-A177-3AD203B41FA5}">
                      <a16:colId xmlns:a16="http://schemas.microsoft.com/office/drawing/2014/main" val="714708431"/>
                    </a:ext>
                  </a:extLst>
                </a:gridCol>
                <a:gridCol w="800893">
                  <a:extLst>
                    <a:ext uri="{9D8B030D-6E8A-4147-A177-3AD203B41FA5}">
                      <a16:colId xmlns:a16="http://schemas.microsoft.com/office/drawing/2014/main" val="4138011521"/>
                    </a:ext>
                  </a:extLst>
                </a:gridCol>
                <a:gridCol w="2002234">
                  <a:extLst>
                    <a:ext uri="{9D8B030D-6E8A-4147-A177-3AD203B41FA5}">
                      <a16:colId xmlns:a16="http://schemas.microsoft.com/office/drawing/2014/main" val="2826124697"/>
                    </a:ext>
                  </a:extLst>
                </a:gridCol>
                <a:gridCol w="4638510">
                  <a:extLst>
                    <a:ext uri="{9D8B030D-6E8A-4147-A177-3AD203B41FA5}">
                      <a16:colId xmlns:a16="http://schemas.microsoft.com/office/drawing/2014/main" val="1328319989"/>
                    </a:ext>
                  </a:extLst>
                </a:gridCol>
              </a:tblGrid>
              <a:tr h="319743">
                <a:tc>
                  <a:txBody>
                    <a:bodyPr/>
                    <a:lstStyle/>
                    <a:p>
                      <a:pPr algn="ctr" fontAlgn="t"/>
                      <a:r>
                        <a:rPr lang="en-US" sz="1400" b="1" u="none" strike="noStrike" dirty="0">
                          <a:solidFill>
                            <a:schemeClr val="bg1"/>
                          </a:solidFill>
                          <a:effectLst/>
                        </a:rPr>
                        <a:t>Model</a:t>
                      </a:r>
                      <a:endParaRPr lang="en-US" sz="1400" b="1" i="0" u="none" strike="noStrike" dirty="0">
                        <a:solidFill>
                          <a:schemeClr val="bg1"/>
                        </a:solidFill>
                        <a:effectLst/>
                        <a:latin typeface="Calibri Light" panose="020F0302020204030204" pitchFamily="34" charset="0"/>
                      </a:endParaRPr>
                    </a:p>
                  </a:txBody>
                  <a:tcPr marL="9525" marR="9525" marT="9525" marB="0" anchor="ctr">
                    <a:solidFill>
                      <a:schemeClr val="tx1">
                        <a:lumMod val="50000"/>
                        <a:lumOff val="50000"/>
                      </a:schemeClr>
                    </a:solidFill>
                  </a:tcPr>
                </a:tc>
                <a:tc>
                  <a:txBody>
                    <a:bodyPr/>
                    <a:lstStyle/>
                    <a:p>
                      <a:pPr algn="ctr" fontAlgn="t"/>
                      <a:r>
                        <a:rPr lang="en-US" sz="1400" b="1" u="none" strike="noStrike" dirty="0">
                          <a:solidFill>
                            <a:schemeClr val="bg1"/>
                          </a:solidFill>
                          <a:effectLst/>
                        </a:rPr>
                        <a:t>Technique</a:t>
                      </a:r>
                      <a:endParaRPr lang="en-US" sz="1400" b="1" i="0" u="none" strike="noStrike" dirty="0">
                        <a:solidFill>
                          <a:schemeClr val="bg1"/>
                        </a:solidFill>
                        <a:effectLst/>
                        <a:latin typeface="Calibri Light" panose="020F0302020204030204" pitchFamily="34" charset="0"/>
                      </a:endParaRPr>
                    </a:p>
                  </a:txBody>
                  <a:tcPr marL="9525" marR="9525" marT="9525" marB="0" anchor="ctr">
                    <a:solidFill>
                      <a:schemeClr val="tx1">
                        <a:lumMod val="50000"/>
                        <a:lumOff val="50000"/>
                      </a:schemeClr>
                    </a:solidFill>
                  </a:tcPr>
                </a:tc>
                <a:tc>
                  <a:txBody>
                    <a:bodyPr/>
                    <a:lstStyle/>
                    <a:p>
                      <a:pPr algn="ctr" fontAlgn="t"/>
                      <a:r>
                        <a:rPr lang="en-US" sz="1400" b="1" u="none" strike="noStrike" dirty="0">
                          <a:solidFill>
                            <a:schemeClr val="bg1"/>
                          </a:solidFill>
                          <a:effectLst/>
                        </a:rPr>
                        <a:t>Audience</a:t>
                      </a:r>
                      <a:endParaRPr lang="en-US" sz="1400" b="1" i="0" u="none" strike="noStrike" dirty="0">
                        <a:solidFill>
                          <a:schemeClr val="bg1"/>
                        </a:solidFill>
                        <a:effectLst/>
                        <a:latin typeface="Calibri Light" panose="020F0302020204030204" pitchFamily="34" charset="0"/>
                      </a:endParaRPr>
                    </a:p>
                  </a:txBody>
                  <a:tcPr marL="9525" marR="9525" marT="9525" marB="0" anchor="ctr">
                    <a:solidFill>
                      <a:schemeClr val="tx1">
                        <a:lumMod val="50000"/>
                        <a:lumOff val="50000"/>
                      </a:schemeClr>
                    </a:solidFill>
                  </a:tcPr>
                </a:tc>
                <a:tc>
                  <a:txBody>
                    <a:bodyPr/>
                    <a:lstStyle/>
                    <a:p>
                      <a:pPr algn="ctr" fontAlgn="t"/>
                      <a:r>
                        <a:rPr lang="en-US" sz="1400" b="1" u="none" strike="noStrike" dirty="0">
                          <a:solidFill>
                            <a:schemeClr val="bg1"/>
                          </a:solidFill>
                          <a:effectLst/>
                        </a:rPr>
                        <a:t>Publishing Page support</a:t>
                      </a:r>
                      <a:endParaRPr lang="en-US" sz="1400" b="1" i="0" u="none" strike="noStrike" dirty="0">
                        <a:solidFill>
                          <a:schemeClr val="bg1"/>
                        </a:solidFill>
                        <a:effectLst/>
                        <a:latin typeface="Calibri Light" panose="020F0302020204030204" pitchFamily="34" charset="0"/>
                      </a:endParaRPr>
                    </a:p>
                  </a:txBody>
                  <a:tcPr marL="9525" marR="9525" marT="9525" marB="0" anchor="ctr">
                    <a:solidFill>
                      <a:schemeClr val="tx1">
                        <a:lumMod val="50000"/>
                        <a:lumOff val="50000"/>
                      </a:schemeClr>
                    </a:solidFill>
                  </a:tcPr>
                </a:tc>
                <a:tc>
                  <a:txBody>
                    <a:bodyPr/>
                    <a:lstStyle/>
                    <a:p>
                      <a:pPr algn="ctr" fontAlgn="t"/>
                      <a:r>
                        <a:rPr lang="en-US" sz="1400" b="1" u="none" strike="noStrike" dirty="0">
                          <a:solidFill>
                            <a:schemeClr val="bg1"/>
                          </a:solidFill>
                          <a:effectLst/>
                        </a:rPr>
                        <a:t>Comments</a:t>
                      </a:r>
                      <a:endParaRPr lang="en-US" sz="1400" b="1" i="0" u="none" strike="noStrike" dirty="0">
                        <a:solidFill>
                          <a:schemeClr val="bg1"/>
                        </a:solidFill>
                        <a:effectLst/>
                        <a:latin typeface="Calibri Light" panose="020F0302020204030204" pitchFamily="34" charset="0"/>
                      </a:endParaRPr>
                    </a:p>
                  </a:txBody>
                  <a:tcPr marL="9525" marR="9525" marT="9525" marB="0" anchor="ctr">
                    <a:solidFill>
                      <a:schemeClr val="tx1">
                        <a:lumMod val="50000"/>
                        <a:lumOff val="50000"/>
                      </a:schemeClr>
                    </a:solidFill>
                  </a:tcPr>
                </a:tc>
                <a:extLst>
                  <a:ext uri="{0D108BD9-81ED-4DB2-BD59-A6C34878D82A}">
                    <a16:rowId xmlns:a16="http://schemas.microsoft.com/office/drawing/2014/main" val="1044700698"/>
                  </a:ext>
                </a:extLst>
              </a:tr>
              <a:tr h="831330">
                <a:tc>
                  <a:txBody>
                    <a:bodyPr/>
                    <a:lstStyle/>
                    <a:p>
                      <a:pPr algn="l" fontAlgn="t"/>
                      <a:r>
                        <a:rPr lang="en-US" sz="1400" u="none" strike="noStrike" dirty="0">
                          <a:effectLst/>
                        </a:rPr>
                        <a:t>I want to transform pages for my users</a:t>
                      </a:r>
                      <a:endParaRPr lang="en-US" sz="1400" b="0" i="0" u="none" strike="noStrike" dirty="0">
                        <a:solidFill>
                          <a:srgbClr val="171717"/>
                        </a:solidFill>
                        <a:effectLst/>
                        <a:latin typeface="Calibri Light" panose="020F0302020204030204" pitchFamily="34" charset="0"/>
                      </a:endParaRPr>
                    </a:p>
                  </a:txBody>
                  <a:tcPr marL="9525" marR="9525" marT="9525" marB="0"/>
                </a:tc>
                <a:tc>
                  <a:txBody>
                    <a:bodyPr/>
                    <a:lstStyle/>
                    <a:p>
                      <a:pPr algn="ctr" fontAlgn="t"/>
                      <a:r>
                        <a:rPr lang="en-US" sz="1200" u="sng" strike="noStrike" dirty="0">
                          <a:effectLst/>
                        </a:rPr>
                        <a:t>PowerShell</a:t>
                      </a:r>
                      <a:endParaRPr lang="en-US" sz="1200" b="0" i="0" u="sng" strike="noStrike" dirty="0">
                        <a:solidFill>
                          <a:srgbClr val="0563C1"/>
                        </a:solidFill>
                        <a:effectLst/>
                        <a:latin typeface="Calibri Light" panose="020F0302020204030204" pitchFamily="34" charset="0"/>
                      </a:endParaRPr>
                    </a:p>
                  </a:txBody>
                  <a:tcPr marL="9525" marR="9525" marT="9525" marB="0"/>
                </a:tc>
                <a:tc>
                  <a:txBody>
                    <a:bodyPr/>
                    <a:lstStyle/>
                    <a:p>
                      <a:pPr algn="ctr" fontAlgn="t"/>
                      <a:r>
                        <a:rPr lang="en-US" sz="1400" u="none" strike="noStrike" dirty="0">
                          <a:effectLst/>
                        </a:rPr>
                        <a:t>DevOps</a:t>
                      </a:r>
                      <a:endParaRPr lang="en-US" sz="1400" b="0" i="0" u="none" strike="noStrike" dirty="0">
                        <a:solidFill>
                          <a:srgbClr val="171717"/>
                        </a:solidFill>
                        <a:effectLst/>
                        <a:latin typeface="Calibri Light" panose="020F0302020204030204" pitchFamily="34" charset="0"/>
                      </a:endParaRPr>
                    </a:p>
                  </a:txBody>
                  <a:tcPr marL="9525" marR="9525" marT="9525" marB="0"/>
                </a:tc>
                <a:tc>
                  <a:txBody>
                    <a:bodyPr/>
                    <a:lstStyle/>
                    <a:p>
                      <a:pPr algn="ctr" fontAlgn="t"/>
                      <a:r>
                        <a:rPr lang="en-US" sz="1400" u="none" strike="noStrike" dirty="0">
                          <a:effectLst/>
                        </a:rPr>
                        <a:t>Yes</a:t>
                      </a:r>
                      <a:endParaRPr lang="en-US" sz="1400" b="0" i="0" u="none" strike="noStrike" dirty="0">
                        <a:solidFill>
                          <a:srgbClr val="171717"/>
                        </a:solidFill>
                        <a:effectLst/>
                        <a:latin typeface="Calibri Light" panose="020F0302020204030204" pitchFamily="34" charset="0"/>
                      </a:endParaRPr>
                    </a:p>
                  </a:txBody>
                  <a:tcPr marL="9525" marR="9525" marT="9525" marB="0"/>
                </a:tc>
                <a:tc>
                  <a:txBody>
                    <a:bodyPr/>
                    <a:lstStyle/>
                    <a:p>
                      <a:pPr algn="l" fontAlgn="b"/>
                      <a:r>
                        <a:rPr lang="en-US" sz="1400" u="none" strike="noStrike" dirty="0">
                          <a:effectLst/>
                        </a:rPr>
                        <a:t>Typically used when </a:t>
                      </a:r>
                      <a:r>
                        <a:rPr lang="en-US" sz="1400" u="none" strike="noStrike" dirty="0" smtClean="0">
                          <a:effectLst/>
                        </a:rPr>
                        <a:t>there</a:t>
                      </a:r>
                      <a:r>
                        <a:rPr lang="en-US" sz="1400" u="none" strike="noStrike" baseline="0" dirty="0" smtClean="0">
                          <a:effectLst/>
                        </a:rPr>
                        <a:t> is a need</a:t>
                      </a:r>
                      <a:r>
                        <a:rPr lang="en-US" sz="1400" u="none" strike="noStrike" dirty="0" smtClean="0">
                          <a:effectLst/>
                        </a:rPr>
                        <a:t> </a:t>
                      </a:r>
                      <a:r>
                        <a:rPr lang="en-US" sz="1400" u="none" strike="noStrike" dirty="0">
                          <a:effectLst/>
                        </a:rPr>
                        <a:t>to modernize pages for multiple site collections. Using PowerShell is the easiest and recommended approach.</a:t>
                      </a:r>
                      <a:endParaRPr lang="en-US" sz="1400" b="0" i="0" u="none" strike="noStrike" dirty="0">
                        <a:solidFill>
                          <a:srgbClr val="000000"/>
                        </a:solidFill>
                        <a:effectLst/>
                        <a:latin typeface="Calibri Light" panose="020F0302020204030204" pitchFamily="34" charset="0"/>
                      </a:endParaRPr>
                    </a:p>
                  </a:txBody>
                  <a:tcPr marL="9525" marR="9525" marT="9525" marB="0"/>
                </a:tc>
                <a:extLst>
                  <a:ext uri="{0D108BD9-81ED-4DB2-BD59-A6C34878D82A}">
                    <a16:rowId xmlns:a16="http://schemas.microsoft.com/office/drawing/2014/main" val="1549494842"/>
                  </a:ext>
                </a:extLst>
              </a:tr>
              <a:tr h="1902466">
                <a:tc>
                  <a:txBody>
                    <a:bodyPr/>
                    <a:lstStyle/>
                    <a:p>
                      <a:pPr algn="l" fontAlgn="t"/>
                      <a:r>
                        <a:rPr lang="en-US" sz="1400" u="none" strike="noStrike" dirty="0">
                          <a:effectLst/>
                        </a:rPr>
                        <a:t>I want to have full control on the page transformation process</a:t>
                      </a:r>
                      <a:endParaRPr lang="en-US" sz="1400" b="0" i="0" u="none" strike="noStrike" dirty="0">
                        <a:solidFill>
                          <a:srgbClr val="171717"/>
                        </a:solidFill>
                        <a:effectLst/>
                        <a:latin typeface="Calibri Light" panose="020F0302020204030204" pitchFamily="34" charset="0"/>
                      </a:endParaRPr>
                    </a:p>
                  </a:txBody>
                  <a:tcPr marL="9525" marR="9525" marT="9525" marB="0"/>
                </a:tc>
                <a:tc>
                  <a:txBody>
                    <a:bodyPr/>
                    <a:lstStyle/>
                    <a:p>
                      <a:pPr algn="ctr" fontAlgn="t"/>
                      <a:r>
                        <a:rPr lang="en-US" sz="1200" u="sng" strike="noStrike" dirty="0">
                          <a:effectLst/>
                        </a:rPr>
                        <a:t>.Net</a:t>
                      </a:r>
                      <a:endParaRPr lang="en-US" sz="1200" b="0" i="0" u="sng" strike="noStrike" dirty="0">
                        <a:solidFill>
                          <a:srgbClr val="0563C1"/>
                        </a:solidFill>
                        <a:effectLst/>
                        <a:latin typeface="Calibri Light" panose="020F0302020204030204" pitchFamily="34" charset="0"/>
                      </a:endParaRPr>
                    </a:p>
                  </a:txBody>
                  <a:tcPr marL="9525" marR="9525" marT="9525" marB="0"/>
                </a:tc>
                <a:tc>
                  <a:txBody>
                    <a:bodyPr/>
                    <a:lstStyle/>
                    <a:p>
                      <a:pPr algn="ctr" fontAlgn="t"/>
                      <a:r>
                        <a:rPr lang="en-US" sz="1400" u="none" strike="noStrike" dirty="0">
                          <a:effectLst/>
                        </a:rPr>
                        <a:t>DevOps</a:t>
                      </a:r>
                      <a:endParaRPr lang="en-US" sz="1400" b="0" i="0" u="none" strike="noStrike" dirty="0">
                        <a:solidFill>
                          <a:srgbClr val="171717"/>
                        </a:solidFill>
                        <a:effectLst/>
                        <a:latin typeface="Calibri Light" panose="020F0302020204030204" pitchFamily="34" charset="0"/>
                      </a:endParaRPr>
                    </a:p>
                  </a:txBody>
                  <a:tcPr marL="9525" marR="9525" marT="9525" marB="0"/>
                </a:tc>
                <a:tc>
                  <a:txBody>
                    <a:bodyPr/>
                    <a:lstStyle/>
                    <a:p>
                      <a:pPr algn="ctr" fontAlgn="t"/>
                      <a:r>
                        <a:rPr lang="en-US" sz="1400" u="none" strike="noStrike" dirty="0">
                          <a:effectLst/>
                        </a:rPr>
                        <a:t>Yes</a:t>
                      </a:r>
                      <a:endParaRPr lang="en-US" sz="1400" b="0" i="0" u="none" strike="noStrike" dirty="0">
                        <a:solidFill>
                          <a:srgbClr val="171717"/>
                        </a:solidFill>
                        <a:effectLst/>
                        <a:latin typeface="Calibri Light" panose="020F0302020204030204" pitchFamily="34" charset="0"/>
                      </a:endParaRPr>
                    </a:p>
                  </a:txBody>
                  <a:tcPr marL="9525" marR="9525" marT="9525" marB="0"/>
                </a:tc>
                <a:tc>
                  <a:txBody>
                    <a:bodyPr/>
                    <a:lstStyle/>
                    <a:p>
                      <a:pPr marL="285750" indent="-285750" algn="l" fontAlgn="t">
                        <a:buFont typeface="Arial" panose="020B0604020202020204" pitchFamily="34" charset="0"/>
                        <a:buChar char="•"/>
                      </a:pPr>
                      <a:r>
                        <a:rPr lang="en-US" sz="1400" u="none" strike="noStrike" dirty="0">
                          <a:effectLst/>
                        </a:rPr>
                        <a:t>Typically used when </a:t>
                      </a:r>
                      <a:r>
                        <a:rPr lang="en-US" sz="1400" u="none" strike="noStrike" dirty="0" smtClean="0">
                          <a:effectLst/>
                        </a:rPr>
                        <a:t>integrate </a:t>
                      </a:r>
                      <a:r>
                        <a:rPr lang="en-US" sz="1400" u="none" strike="noStrike" dirty="0">
                          <a:effectLst/>
                        </a:rPr>
                        <a:t>page transformation into existing services or tools. The core of page transformation is the .Net based </a:t>
                      </a:r>
                      <a:r>
                        <a:rPr lang="en-US" sz="1400" b="1" u="none" strike="noStrike" dirty="0">
                          <a:effectLst/>
                        </a:rPr>
                        <a:t>SharePoint PnP Modernization framework</a:t>
                      </a:r>
                      <a:r>
                        <a:rPr lang="en-US" sz="1400" u="none" strike="noStrike" dirty="0">
                          <a:effectLst/>
                        </a:rPr>
                        <a:t>. </a:t>
                      </a:r>
                      <a:endParaRPr lang="en-US" sz="1400" u="none" strike="noStrike" dirty="0" smtClean="0">
                        <a:effectLst/>
                      </a:endParaRPr>
                    </a:p>
                    <a:p>
                      <a:pPr marL="285750" indent="-285750" algn="l" fontAlgn="t">
                        <a:buFont typeface="Arial" panose="020B0604020202020204" pitchFamily="34" charset="0"/>
                        <a:buChar char="•"/>
                      </a:pPr>
                      <a:endParaRPr lang="en-US" sz="1400" u="none" strike="noStrike" dirty="0" smtClean="0">
                        <a:effectLst/>
                      </a:endParaRPr>
                    </a:p>
                    <a:p>
                      <a:pPr marL="285750" indent="-285750" algn="l" fontAlgn="t">
                        <a:buFont typeface="Arial" panose="020B0604020202020204" pitchFamily="34" charset="0"/>
                        <a:buChar char="•"/>
                      </a:pPr>
                      <a:r>
                        <a:rPr lang="en-US" sz="1400" u="none" strike="noStrike" dirty="0" smtClean="0">
                          <a:effectLst/>
                        </a:rPr>
                        <a:t>Using </a:t>
                      </a:r>
                      <a:r>
                        <a:rPr lang="en-US" sz="1400" u="none" strike="noStrike" dirty="0" err="1">
                          <a:effectLst/>
                        </a:rPr>
                        <a:t>.Net</a:t>
                      </a:r>
                      <a:r>
                        <a:rPr lang="en-US" sz="1400" u="none" strike="noStrike" dirty="0">
                          <a:effectLst/>
                        </a:rPr>
                        <a:t> </a:t>
                      </a:r>
                      <a:r>
                        <a:rPr lang="en-US" sz="1400" u="none" strike="noStrike" dirty="0" smtClean="0">
                          <a:effectLst/>
                        </a:rPr>
                        <a:t>with </a:t>
                      </a:r>
                      <a:r>
                        <a:rPr lang="en-US" sz="1400" u="none" strike="noStrike" dirty="0">
                          <a:effectLst/>
                        </a:rPr>
                        <a:t>fully tailor </a:t>
                      </a:r>
                      <a:r>
                        <a:rPr lang="en-US" sz="1400" u="none" strike="noStrike" dirty="0" smtClean="0">
                          <a:effectLst/>
                        </a:rPr>
                        <a:t>transformation </a:t>
                      </a:r>
                      <a:r>
                        <a:rPr lang="en-US" sz="1400" u="none" strike="noStrike" dirty="0">
                          <a:effectLst/>
                        </a:rPr>
                        <a:t>process, this approach is </a:t>
                      </a:r>
                      <a:r>
                        <a:rPr lang="en-US" sz="1400" u="none" strike="noStrike" dirty="0" smtClean="0">
                          <a:effectLst/>
                        </a:rPr>
                        <a:t>recommended</a:t>
                      </a:r>
                      <a:r>
                        <a:rPr lang="en-US" sz="1400" u="none" strike="noStrike" baseline="0" dirty="0" smtClean="0">
                          <a:effectLst/>
                        </a:rPr>
                        <a:t> for</a:t>
                      </a:r>
                      <a:r>
                        <a:rPr lang="en-US" sz="1400" u="none" strike="noStrike" dirty="0" smtClean="0">
                          <a:effectLst/>
                        </a:rPr>
                        <a:t> </a:t>
                      </a:r>
                      <a:r>
                        <a:rPr lang="en-US" sz="1400" u="none" strike="noStrike" dirty="0">
                          <a:effectLst/>
                        </a:rPr>
                        <a:t>full control on the transformation process or </a:t>
                      </a:r>
                      <a:r>
                        <a:rPr lang="en-US" sz="1400" u="none" strike="noStrike" dirty="0" smtClean="0">
                          <a:effectLst/>
                        </a:rPr>
                        <a:t>when</a:t>
                      </a:r>
                      <a:r>
                        <a:rPr lang="en-US" sz="1400" u="none" strike="noStrike" baseline="0" dirty="0" smtClean="0">
                          <a:effectLst/>
                        </a:rPr>
                        <a:t> need</a:t>
                      </a:r>
                      <a:r>
                        <a:rPr lang="en-US" sz="1400" u="none" strike="noStrike" dirty="0" smtClean="0">
                          <a:effectLst/>
                        </a:rPr>
                        <a:t> </a:t>
                      </a:r>
                      <a:r>
                        <a:rPr lang="en-US" sz="1400" u="none" strike="noStrike" dirty="0">
                          <a:effectLst/>
                        </a:rPr>
                        <a:t>to integrate page transformation into another solution/product.</a:t>
                      </a:r>
                      <a:endParaRPr lang="en-US" sz="1400" b="0" i="0" u="none" strike="noStrike" dirty="0">
                        <a:solidFill>
                          <a:srgbClr val="171717"/>
                        </a:solidFill>
                        <a:effectLst/>
                        <a:latin typeface="Calibri Light" panose="020F0302020204030204" pitchFamily="34" charset="0"/>
                      </a:endParaRPr>
                    </a:p>
                  </a:txBody>
                  <a:tcPr marL="9525" marR="9525" marT="9525" marB="0"/>
                </a:tc>
                <a:extLst>
                  <a:ext uri="{0D108BD9-81ED-4DB2-BD59-A6C34878D82A}">
                    <a16:rowId xmlns:a16="http://schemas.microsoft.com/office/drawing/2014/main" val="1642227253"/>
                  </a:ext>
                </a:extLst>
              </a:tr>
            </a:tbl>
          </a:graphicData>
        </a:graphic>
      </p:graphicFrame>
    </p:spTree>
    <p:extLst>
      <p:ext uri="{BB962C8B-B14F-4D97-AF65-F5344CB8AC3E}">
        <p14:creationId xmlns:p14="http://schemas.microsoft.com/office/powerpoint/2010/main" val="599735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fr-FR" sz="3600" dirty="0"/>
              <a:t>Modernizing Customizations</a:t>
            </a:r>
            <a:endParaRPr lang="en-US" sz="3600" dirty="0"/>
          </a:p>
        </p:txBody>
      </p:sp>
      <p:sp>
        <p:nvSpPr>
          <p:cNvPr id="3" name="TextBox 2">
            <a:extLst>
              <a:ext uri="{FF2B5EF4-FFF2-40B4-BE49-F238E27FC236}">
                <a16:creationId xmlns:a16="http://schemas.microsoft.com/office/drawing/2014/main" id="{E7DD41B4-9CC8-455C-996A-ED4912DA702E}"/>
              </a:ext>
            </a:extLst>
          </p:cNvPr>
          <p:cNvSpPr txBox="1"/>
          <p:nvPr/>
        </p:nvSpPr>
        <p:spPr>
          <a:xfrm>
            <a:off x="1244009" y="6120154"/>
            <a:ext cx="9994605" cy="307777"/>
          </a:xfrm>
          <a:prstGeom prst="rect">
            <a:avLst/>
          </a:prstGeom>
          <a:noFill/>
        </p:spPr>
        <p:txBody>
          <a:bodyPr wrap="square">
            <a:spAutoFit/>
          </a:bodyPr>
          <a:lstStyle/>
          <a:p>
            <a:r>
              <a:rPr lang="en-US" sz="1400" i="1" dirty="0"/>
              <a:t>Please refer to MS </a:t>
            </a:r>
            <a:r>
              <a:rPr lang="en-US" sz="1400" i="1" dirty="0" smtClean="0"/>
              <a:t>Site for more details - </a:t>
            </a:r>
            <a:r>
              <a:rPr lang="en-US" sz="1400" i="1" dirty="0" smtClean="0">
                <a:hlinkClick r:id="rId3"/>
              </a:rPr>
              <a:t>https</a:t>
            </a:r>
            <a:r>
              <a:rPr lang="en-US" sz="1400" i="1" dirty="0">
                <a:hlinkClick r:id="rId3"/>
              </a:rPr>
              <a:t>://docs.microsoft.com/en-us/sharepoint/dev/transform/modernize-customizations</a:t>
            </a:r>
            <a:r>
              <a:rPr lang="en-US" sz="1400" i="1" dirty="0"/>
              <a:t> </a:t>
            </a:r>
          </a:p>
        </p:txBody>
      </p:sp>
      <p:sp>
        <p:nvSpPr>
          <p:cNvPr id="4" name="object 10">
            <a:extLst>
              <a:ext uri="{FF2B5EF4-FFF2-40B4-BE49-F238E27FC236}">
                <a16:creationId xmlns:a16="http://schemas.microsoft.com/office/drawing/2014/main" id="{FADE4803-7D21-4466-B238-462A44D55031}"/>
              </a:ext>
            </a:extLst>
          </p:cNvPr>
          <p:cNvSpPr txBox="1"/>
          <p:nvPr/>
        </p:nvSpPr>
        <p:spPr>
          <a:xfrm>
            <a:off x="614149" y="1132862"/>
            <a:ext cx="10928882" cy="1602362"/>
          </a:xfrm>
          <a:prstGeom prst="rect">
            <a:avLst/>
          </a:prstGeom>
          <a:solidFill>
            <a:schemeClr val="accent5">
              <a:lumMod val="60000"/>
              <a:lumOff val="40000"/>
            </a:schemeClr>
          </a:solidFill>
        </p:spPr>
        <p:txBody>
          <a:bodyPr vert="horz" wrap="square" lIns="0" tIns="78105" rIns="0" bIns="0" rtlCol="0">
            <a:spAutoFit/>
          </a:bodyPr>
          <a:lstStyle/>
          <a:p>
            <a:pPr marL="395605" marR="374650" indent="-287020">
              <a:lnSpc>
                <a:spcPct val="100000"/>
              </a:lnSpc>
              <a:spcBef>
                <a:spcPts val="615"/>
              </a:spcBef>
              <a:buFont typeface="Arial"/>
              <a:buChar char="•"/>
              <a:tabLst>
                <a:tab pos="394970" algn="l"/>
                <a:tab pos="395605" algn="l"/>
              </a:tabLst>
            </a:pPr>
            <a:r>
              <a:rPr lang="en-US" sz="1400" dirty="0"/>
              <a:t>Replace JS  embed or JS Link  scenarios by SharePoint Framework  extensions</a:t>
            </a:r>
          </a:p>
          <a:p>
            <a:pPr marL="395605" marR="374650" indent="-287020">
              <a:spcBef>
                <a:spcPts val="615"/>
              </a:spcBef>
              <a:buFont typeface="Arial"/>
              <a:buChar char="•"/>
              <a:tabLst>
                <a:tab pos="394970" algn="l"/>
                <a:tab pos="395605" algn="l"/>
              </a:tabLst>
            </a:pPr>
            <a:r>
              <a:rPr lang="en-US" sz="1400" dirty="0"/>
              <a:t>Replace JS Link scenarios by  SharePoint Column Formatting  </a:t>
            </a:r>
          </a:p>
          <a:p>
            <a:pPr marL="395605" marR="374650" indent="-287020">
              <a:lnSpc>
                <a:spcPct val="100000"/>
              </a:lnSpc>
              <a:spcBef>
                <a:spcPts val="615"/>
              </a:spcBef>
              <a:buFont typeface="Arial"/>
              <a:buChar char="•"/>
              <a:tabLst>
                <a:tab pos="394970" algn="l"/>
                <a:tab pos="395605" algn="l"/>
              </a:tabLst>
            </a:pPr>
            <a:r>
              <a:rPr lang="en-US" sz="1400" b="1" dirty="0"/>
              <a:t>Custom menu items in the site actions menu </a:t>
            </a:r>
            <a:r>
              <a:rPr lang="en-US" sz="1400" dirty="0"/>
              <a:t>,Currently it's not possible to add your own custom menu items to the site actions menu (the gear icon) on modern pages. Alternative strategies you can follow are adding the needed links into the site's navigation or by adding the needed links on the site's home </a:t>
            </a:r>
            <a:r>
              <a:rPr lang="en-US" sz="1400" dirty="0" smtClean="0"/>
              <a:t>page</a:t>
            </a:r>
          </a:p>
          <a:p>
            <a:pPr marL="395605" marR="374650" indent="-287020">
              <a:lnSpc>
                <a:spcPct val="100000"/>
              </a:lnSpc>
              <a:spcBef>
                <a:spcPts val="615"/>
              </a:spcBef>
              <a:buFont typeface="Arial"/>
              <a:buChar char="•"/>
              <a:tabLst>
                <a:tab pos="394970" algn="l"/>
                <a:tab pos="395605" algn="l"/>
              </a:tabLst>
            </a:pPr>
            <a:endParaRPr lang="en-US" sz="1400" dirty="0"/>
          </a:p>
        </p:txBody>
      </p:sp>
      <p:sp>
        <p:nvSpPr>
          <p:cNvPr id="6" name="object 12">
            <a:extLst>
              <a:ext uri="{FF2B5EF4-FFF2-40B4-BE49-F238E27FC236}">
                <a16:creationId xmlns:a16="http://schemas.microsoft.com/office/drawing/2014/main" id="{0AF16685-5375-4EE3-B36B-5534401BB361}"/>
              </a:ext>
            </a:extLst>
          </p:cNvPr>
          <p:cNvSpPr/>
          <p:nvPr/>
        </p:nvSpPr>
        <p:spPr>
          <a:xfrm>
            <a:off x="684888" y="3072569"/>
            <a:ext cx="10619206" cy="2029968"/>
          </a:xfrm>
          <a:prstGeom prst="rect">
            <a:avLst/>
          </a:prstGeom>
          <a:blipFill>
            <a:blip r:embed="rId4"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3084048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fr-FR" sz="3600"/>
              <a:t>Modernizing Branding</a:t>
            </a:r>
            <a:endParaRPr lang="en-US" sz="3600" dirty="0"/>
          </a:p>
        </p:txBody>
      </p:sp>
      <p:sp>
        <p:nvSpPr>
          <p:cNvPr id="12" name="TextBox 11">
            <a:extLst>
              <a:ext uri="{FF2B5EF4-FFF2-40B4-BE49-F238E27FC236}">
                <a16:creationId xmlns:a16="http://schemas.microsoft.com/office/drawing/2014/main" id="{697ADEA8-12F3-4E49-835C-5DB72FABA9FC}"/>
              </a:ext>
            </a:extLst>
          </p:cNvPr>
          <p:cNvSpPr txBox="1"/>
          <p:nvPr/>
        </p:nvSpPr>
        <p:spPr>
          <a:xfrm>
            <a:off x="164805" y="5257129"/>
            <a:ext cx="6156250" cy="523220"/>
          </a:xfrm>
          <a:prstGeom prst="rect">
            <a:avLst/>
          </a:prstGeom>
          <a:noFill/>
        </p:spPr>
        <p:txBody>
          <a:bodyPr wrap="square">
            <a:spAutoFit/>
          </a:bodyPr>
          <a:lstStyle/>
          <a:p>
            <a:r>
              <a:rPr lang="en-US" sz="1400" dirty="0"/>
              <a:t/>
            </a:r>
            <a:br>
              <a:rPr lang="en-US" sz="1400" dirty="0"/>
            </a:br>
            <a:endParaRPr lang="en-US" sz="1400" dirty="0"/>
          </a:p>
        </p:txBody>
      </p:sp>
      <p:sp>
        <p:nvSpPr>
          <p:cNvPr id="27" name="Arrow: Chevron 26">
            <a:extLst>
              <a:ext uri="{FF2B5EF4-FFF2-40B4-BE49-F238E27FC236}">
                <a16:creationId xmlns:a16="http://schemas.microsoft.com/office/drawing/2014/main" id="{6FC16D18-C364-438B-A5F0-A3DC93E06EBE}"/>
              </a:ext>
            </a:extLst>
          </p:cNvPr>
          <p:cNvSpPr/>
          <p:nvPr/>
        </p:nvSpPr>
        <p:spPr>
          <a:xfrm>
            <a:off x="164805" y="3411337"/>
            <a:ext cx="5635494" cy="2369012"/>
          </a:xfrm>
          <a:prstGeom prst="rect">
            <a:avLst/>
          </a:prstGeom>
          <a:solidFill>
            <a:schemeClr val="accent2">
              <a:lumMod val="60000"/>
              <a:lumOff val="40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US"/>
          </a:p>
        </p:txBody>
      </p:sp>
      <p:sp>
        <p:nvSpPr>
          <p:cNvPr id="29" name="Arrow: Chevron 4">
            <a:extLst>
              <a:ext uri="{FF2B5EF4-FFF2-40B4-BE49-F238E27FC236}">
                <a16:creationId xmlns:a16="http://schemas.microsoft.com/office/drawing/2014/main" id="{A7D037AE-62BB-465F-A2B3-E2ECF4D2EF4C}"/>
              </a:ext>
            </a:extLst>
          </p:cNvPr>
          <p:cNvSpPr txBox="1"/>
          <p:nvPr/>
        </p:nvSpPr>
        <p:spPr>
          <a:xfrm>
            <a:off x="409433" y="3529135"/>
            <a:ext cx="5015499" cy="21017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l"/>
            <a:r>
              <a:rPr lang="en-US" sz="1400" b="1" i="0" dirty="0">
                <a:solidFill>
                  <a:srgbClr val="24292E"/>
                </a:solidFill>
                <a:effectLst/>
              </a:rPr>
              <a:t>Detect sites that use master pages or alternate CSS</a:t>
            </a:r>
          </a:p>
          <a:p>
            <a:pPr marL="285750" indent="-285750">
              <a:buFont typeface="Arial" panose="020B0604020202020204" pitchFamily="34" charset="0"/>
              <a:buChar char="•"/>
            </a:pPr>
            <a:r>
              <a:rPr lang="en-US" sz="1400" b="0" i="0" dirty="0">
                <a:solidFill>
                  <a:srgbClr val="24292E"/>
                </a:solidFill>
                <a:effectLst/>
              </a:rPr>
              <a:t>The recommended approach to find out which sites use a custom master page or use the alternate CSS option is to run the </a:t>
            </a:r>
            <a:r>
              <a:rPr lang="en-US" sz="1400" b="1" i="0" u="none" strike="noStrike" dirty="0">
                <a:solidFill>
                  <a:schemeClr val="tx1"/>
                </a:solidFill>
                <a:effectLst/>
              </a:rPr>
              <a:t>SharePoint Modernization scanner</a:t>
            </a:r>
            <a:r>
              <a:rPr lang="en-US" sz="1400" b="0" i="0" dirty="0">
                <a:solidFill>
                  <a:srgbClr val="24292E"/>
                </a:solidFill>
                <a:effectLst/>
              </a:rPr>
              <a:t>. </a:t>
            </a:r>
            <a:endParaRPr lang="en-US" sz="1400" b="0" i="0" dirty="0" smtClean="0">
              <a:solidFill>
                <a:srgbClr val="24292E"/>
              </a:solidFill>
              <a:effectLst/>
            </a:endParaRPr>
          </a:p>
          <a:p>
            <a:pPr marL="285750" indent="-285750">
              <a:buFont typeface="Arial" panose="020B0604020202020204" pitchFamily="34" charset="0"/>
              <a:buChar char="•"/>
            </a:pPr>
            <a:r>
              <a:rPr lang="en-US" sz="1400" b="0" i="0" dirty="0" smtClean="0">
                <a:solidFill>
                  <a:srgbClr val="24292E"/>
                </a:solidFill>
                <a:effectLst/>
              </a:rPr>
              <a:t>This </a:t>
            </a:r>
            <a:r>
              <a:rPr lang="en-US" sz="1400" b="0" i="0" dirty="0">
                <a:solidFill>
                  <a:srgbClr val="24292E"/>
                </a:solidFill>
                <a:effectLst/>
              </a:rPr>
              <a:t>tool performs a deep analysis of all the sites in </a:t>
            </a:r>
            <a:r>
              <a:rPr lang="en-US" sz="1400" b="0" i="0" dirty="0" smtClean="0">
                <a:solidFill>
                  <a:srgbClr val="24292E"/>
                </a:solidFill>
                <a:effectLst/>
              </a:rPr>
              <a:t>tenant </a:t>
            </a:r>
            <a:r>
              <a:rPr lang="en-US" sz="1400" b="0" i="0" dirty="0">
                <a:solidFill>
                  <a:srgbClr val="24292E"/>
                </a:solidFill>
                <a:effectLst/>
              </a:rPr>
              <a:t>and creates reports that </a:t>
            </a:r>
            <a:r>
              <a:rPr lang="en-US" sz="1400" b="0" i="0" dirty="0" smtClean="0">
                <a:solidFill>
                  <a:srgbClr val="24292E"/>
                </a:solidFill>
                <a:effectLst/>
              </a:rPr>
              <a:t>gives details </a:t>
            </a:r>
            <a:r>
              <a:rPr lang="en-US" sz="1400" b="0" i="0" dirty="0">
                <a:solidFill>
                  <a:srgbClr val="24292E"/>
                </a:solidFill>
                <a:effectLst/>
              </a:rPr>
              <a:t>about sites that still have incompatible master pages or alternate CSS settings. </a:t>
            </a:r>
            <a:endParaRPr lang="en-US" sz="1400" b="0" i="0" dirty="0" smtClean="0">
              <a:solidFill>
                <a:srgbClr val="24292E"/>
              </a:solidFill>
              <a:effectLst/>
            </a:endParaRPr>
          </a:p>
          <a:p>
            <a:pPr marL="285750" indent="-285750">
              <a:buFont typeface="Arial" panose="020B0604020202020204" pitchFamily="34" charset="0"/>
              <a:buChar char="•"/>
            </a:pPr>
            <a:r>
              <a:rPr lang="en-US" sz="1400" b="0" i="0" dirty="0" smtClean="0">
                <a:solidFill>
                  <a:srgbClr val="24292E"/>
                </a:solidFill>
                <a:effectLst/>
              </a:rPr>
              <a:t>Based </a:t>
            </a:r>
            <a:r>
              <a:rPr lang="en-US" sz="1400" b="0" i="0" dirty="0">
                <a:solidFill>
                  <a:srgbClr val="24292E"/>
                </a:solidFill>
                <a:effectLst/>
              </a:rPr>
              <a:t>on the scanner output, </a:t>
            </a:r>
            <a:r>
              <a:rPr lang="en-US" sz="1400" dirty="0" smtClean="0">
                <a:solidFill>
                  <a:srgbClr val="24292E"/>
                </a:solidFill>
              </a:rPr>
              <a:t>plan to </a:t>
            </a:r>
            <a:r>
              <a:rPr lang="en-US" sz="1400" b="0" i="0" dirty="0" smtClean="0">
                <a:solidFill>
                  <a:srgbClr val="24292E"/>
                </a:solidFill>
                <a:effectLst/>
              </a:rPr>
              <a:t>remediate </a:t>
            </a:r>
            <a:r>
              <a:rPr lang="en-US" sz="1400" b="0" i="0" dirty="0">
                <a:solidFill>
                  <a:srgbClr val="24292E"/>
                </a:solidFill>
                <a:effectLst/>
              </a:rPr>
              <a:t>these sites.</a:t>
            </a:r>
            <a:endParaRPr lang="en-US" sz="1400" dirty="0"/>
          </a:p>
          <a:p>
            <a:pPr algn="l"/>
            <a:endParaRPr lang="en-US" sz="1400" b="1" i="0" dirty="0">
              <a:solidFill>
                <a:srgbClr val="24292E"/>
              </a:solidFill>
              <a:effectLst/>
            </a:endParaRPr>
          </a:p>
        </p:txBody>
      </p:sp>
      <p:sp>
        <p:nvSpPr>
          <p:cNvPr id="24" name="Arrow: Chevron 23">
            <a:extLst>
              <a:ext uri="{FF2B5EF4-FFF2-40B4-BE49-F238E27FC236}">
                <a16:creationId xmlns:a16="http://schemas.microsoft.com/office/drawing/2014/main" id="{5C6C5BC5-F740-43E6-8312-69870D9399AD}"/>
              </a:ext>
            </a:extLst>
          </p:cNvPr>
          <p:cNvSpPr/>
          <p:nvPr/>
        </p:nvSpPr>
        <p:spPr>
          <a:xfrm>
            <a:off x="6321056" y="3411941"/>
            <a:ext cx="5511554" cy="2368408"/>
          </a:xfrm>
          <a:prstGeom prst="rect">
            <a:avLst/>
          </a:prstGeom>
          <a:solidFill>
            <a:schemeClr val="accent4">
              <a:lumMod val="40000"/>
              <a:lumOff val="60000"/>
            </a:schemeClr>
          </a:solidFill>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a:lstStyle/>
          <a:p>
            <a:endParaRPr lang="en-US"/>
          </a:p>
        </p:txBody>
      </p:sp>
      <p:sp>
        <p:nvSpPr>
          <p:cNvPr id="25" name="Arrow: Chevron 6">
            <a:extLst>
              <a:ext uri="{FF2B5EF4-FFF2-40B4-BE49-F238E27FC236}">
                <a16:creationId xmlns:a16="http://schemas.microsoft.com/office/drawing/2014/main" id="{F9819F71-61BF-4DC2-8956-36CA4947E782}"/>
              </a:ext>
            </a:extLst>
          </p:cNvPr>
          <p:cNvSpPr txBox="1"/>
          <p:nvPr/>
        </p:nvSpPr>
        <p:spPr>
          <a:xfrm>
            <a:off x="6565683" y="3603008"/>
            <a:ext cx="4977348" cy="195964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algn="l"/>
            <a:r>
              <a:rPr lang="en-US" sz="1400" b="1" i="0" dirty="0">
                <a:solidFill>
                  <a:srgbClr val="24292E"/>
                </a:solidFill>
                <a:effectLst/>
              </a:rPr>
              <a:t>Revert back to the default </a:t>
            </a:r>
            <a:r>
              <a:rPr lang="en-US" sz="1400" b="1" i="0" dirty="0" smtClean="0">
                <a:solidFill>
                  <a:srgbClr val="24292E"/>
                </a:solidFill>
                <a:effectLst/>
              </a:rPr>
              <a:t>configuration</a:t>
            </a:r>
          </a:p>
          <a:p>
            <a:pPr algn="l"/>
            <a:endParaRPr lang="en-US" sz="1400" b="1" i="0" dirty="0">
              <a:solidFill>
                <a:srgbClr val="24292E"/>
              </a:solidFill>
              <a:effectLst/>
            </a:endParaRPr>
          </a:p>
          <a:p>
            <a:pPr algn="l"/>
            <a:r>
              <a:rPr kumimoji="0" lang="en-US" altLang="en-US" sz="1400" b="0" i="0" u="none" strike="noStrike" cap="none" normalizeH="0" baseline="0" dirty="0">
                <a:ln>
                  <a:noFill/>
                </a:ln>
                <a:solidFill>
                  <a:srgbClr val="24292E"/>
                </a:solidFill>
                <a:effectLst/>
              </a:rPr>
              <a:t>Connect-</a:t>
            </a:r>
            <a:r>
              <a:rPr kumimoji="0" lang="en-US" altLang="en-US" sz="1400" b="0" i="0" u="none" strike="noStrike" cap="none" normalizeH="0" baseline="0" dirty="0" err="1">
                <a:ln>
                  <a:noFill/>
                </a:ln>
                <a:solidFill>
                  <a:srgbClr val="24292E"/>
                </a:solidFill>
                <a:effectLst/>
              </a:rPr>
              <a:t>PnPOnline</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Url</a:t>
            </a:r>
            <a:r>
              <a:rPr kumimoji="0" lang="en-US" altLang="en-US" sz="1400" b="0" i="0" u="none" strike="noStrike" cap="none" normalizeH="0" baseline="0" dirty="0">
                <a:ln>
                  <a:noFill/>
                </a:ln>
                <a:solidFill>
                  <a:srgbClr val="24292E"/>
                </a:solidFill>
                <a:effectLst/>
              </a:rPr>
              <a:t> "&lt;your site </a:t>
            </a:r>
            <a:r>
              <a:rPr kumimoji="0" lang="en-US" altLang="en-US" sz="1400" b="0" i="0" u="none" strike="noStrike" cap="none" normalizeH="0" baseline="0" dirty="0" err="1">
                <a:ln>
                  <a:noFill/>
                </a:ln>
                <a:solidFill>
                  <a:srgbClr val="24292E"/>
                </a:solidFill>
                <a:effectLst/>
              </a:rPr>
              <a:t>url</a:t>
            </a:r>
            <a:r>
              <a:rPr kumimoji="0" lang="en-US" altLang="en-US" sz="1400" b="0" i="0" u="none" strike="noStrike" cap="none" normalizeH="0" baseline="0" dirty="0">
                <a:ln>
                  <a:noFill/>
                </a:ln>
                <a:solidFill>
                  <a:srgbClr val="24292E"/>
                </a:solidFill>
                <a:effectLst/>
              </a:rPr>
              <a:t>&gt;" # Set out-of-the-box master page Set-</a:t>
            </a:r>
            <a:r>
              <a:rPr kumimoji="0" lang="en-US" altLang="en-US" sz="1400" b="0" i="0" u="none" strike="noStrike" cap="none" normalizeH="0" baseline="0" dirty="0" err="1">
                <a:ln>
                  <a:noFill/>
                </a:ln>
                <a:solidFill>
                  <a:srgbClr val="24292E"/>
                </a:solidFill>
                <a:effectLst/>
              </a:rPr>
              <a:t>PnPMasterPage</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MasterPageSiteRelativeUrl</a:t>
            </a:r>
            <a:r>
              <a:rPr kumimoji="0" lang="en-US" altLang="en-US" sz="1400" b="0" i="0" u="none" strike="noStrike" cap="none" normalizeH="0" baseline="0" dirty="0">
                <a:ln>
                  <a:noFill/>
                </a:ln>
                <a:solidFill>
                  <a:srgbClr val="24292E"/>
                </a:solidFill>
                <a:effectLst/>
              </a:rPr>
              <a:t> _catalogs/</a:t>
            </a:r>
            <a:r>
              <a:rPr kumimoji="0" lang="en-US" altLang="en-US" sz="1400" b="0" i="0" u="none" strike="noStrike" cap="none" normalizeH="0" baseline="0" dirty="0" err="1">
                <a:ln>
                  <a:noFill/>
                </a:ln>
                <a:solidFill>
                  <a:srgbClr val="24292E"/>
                </a:solidFill>
                <a:effectLst/>
              </a:rPr>
              <a:t>masterpage</a:t>
            </a:r>
            <a:r>
              <a:rPr kumimoji="0" lang="en-US" altLang="en-US" sz="1400" b="0" i="0" u="none" strike="noStrike" cap="none" normalizeH="0" baseline="0" dirty="0">
                <a:ln>
                  <a:noFill/>
                </a:ln>
                <a:solidFill>
                  <a:srgbClr val="24292E"/>
                </a:solidFill>
                <a:effectLst/>
              </a:rPr>
              <a:t>/</a:t>
            </a:r>
            <a:r>
              <a:rPr kumimoji="0" lang="en-US" altLang="en-US" sz="1400" b="0" i="0" u="none" strike="noStrike" cap="none" normalizeH="0" baseline="0" dirty="0" err="1">
                <a:ln>
                  <a:noFill/>
                </a:ln>
                <a:solidFill>
                  <a:srgbClr val="24292E"/>
                </a:solidFill>
                <a:effectLst/>
              </a:rPr>
              <a:t>seattle.master</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CustomMasterPageSiteRelativeUrl</a:t>
            </a:r>
            <a:r>
              <a:rPr kumimoji="0" lang="en-US" altLang="en-US" sz="1400" b="0" i="0" u="none" strike="noStrike" cap="none" normalizeH="0" baseline="0" dirty="0">
                <a:ln>
                  <a:noFill/>
                </a:ln>
                <a:solidFill>
                  <a:srgbClr val="24292E"/>
                </a:solidFill>
                <a:effectLst/>
              </a:rPr>
              <a:t> _catalogs/</a:t>
            </a:r>
            <a:r>
              <a:rPr kumimoji="0" lang="en-US" altLang="en-US" sz="1400" b="0" i="0" u="none" strike="noStrike" cap="none" normalizeH="0" baseline="0" dirty="0" err="1">
                <a:ln>
                  <a:noFill/>
                </a:ln>
                <a:solidFill>
                  <a:srgbClr val="24292E"/>
                </a:solidFill>
                <a:effectLst/>
              </a:rPr>
              <a:t>masterpage</a:t>
            </a:r>
            <a:r>
              <a:rPr kumimoji="0" lang="en-US" altLang="en-US" sz="1400" b="0" i="0" u="none" strike="noStrike" cap="none" normalizeH="0" baseline="0" dirty="0">
                <a:ln>
                  <a:noFill/>
                </a:ln>
                <a:solidFill>
                  <a:srgbClr val="24292E"/>
                </a:solidFill>
                <a:effectLst/>
              </a:rPr>
              <a:t>/</a:t>
            </a:r>
            <a:r>
              <a:rPr kumimoji="0" lang="en-US" altLang="en-US" sz="1400" b="0" i="0" u="none" strike="noStrike" cap="none" normalizeH="0" baseline="0" dirty="0" err="1">
                <a:ln>
                  <a:noFill/>
                </a:ln>
                <a:solidFill>
                  <a:srgbClr val="24292E"/>
                </a:solidFill>
                <a:effectLst/>
              </a:rPr>
              <a:t>seattle</a:t>
            </a:r>
            <a:r>
              <a:rPr kumimoji="0" lang="en-US" altLang="en-US" sz="1400" b="0" i="0" u="none" strike="noStrike" cap="none" normalizeH="0" baseline="0" dirty="0">
                <a:ln>
                  <a:noFill/>
                </a:ln>
                <a:solidFill>
                  <a:srgbClr val="24292E"/>
                </a:solidFill>
                <a:effectLst/>
              </a:rPr>
              <a:t>.</a:t>
            </a:r>
            <a:endParaRPr lang="en-US" sz="1400" b="1" i="0" dirty="0">
              <a:solidFill>
                <a:srgbClr val="24292E"/>
              </a:solidFill>
              <a:effectLst/>
            </a:endParaRPr>
          </a:p>
        </p:txBody>
      </p:sp>
      <p:sp>
        <p:nvSpPr>
          <p:cNvPr id="2" name="Pentagon 1"/>
          <p:cNvSpPr/>
          <p:nvPr/>
        </p:nvSpPr>
        <p:spPr>
          <a:xfrm>
            <a:off x="5662236" y="3411337"/>
            <a:ext cx="520756" cy="2369012"/>
          </a:xfrm>
          <a:prstGeom prst="homePlate">
            <a:avLst>
              <a:gd name="adj" fmla="val 72601"/>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987654" y="1269241"/>
            <a:ext cx="4844955" cy="1992639"/>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nSpc>
                <a:spcPct val="100000"/>
              </a:lnSpc>
              <a:buFont typeface="Arial" panose="020B0604020202020204" pitchFamily="34" charset="0"/>
              <a:buChar char="•"/>
            </a:pPr>
            <a:r>
              <a:rPr lang="en-US" sz="1400" dirty="0">
                <a:solidFill>
                  <a:schemeClr val="tx1"/>
                </a:solidFill>
              </a:rPr>
              <a:t>Next to these master pages and alternate CSS settings, </a:t>
            </a:r>
            <a:r>
              <a:rPr lang="en-US" sz="1400" dirty="0" smtClean="0">
                <a:solidFill>
                  <a:schemeClr val="tx1"/>
                </a:solidFill>
              </a:rPr>
              <a:t>plan to use </a:t>
            </a:r>
            <a:r>
              <a:rPr lang="en-US" sz="1400" dirty="0">
                <a:solidFill>
                  <a:schemeClr val="tx1"/>
                </a:solidFill>
              </a:rPr>
              <a:t>a </a:t>
            </a:r>
            <a:r>
              <a:rPr lang="en-US" sz="1400" b="1" dirty="0">
                <a:solidFill>
                  <a:schemeClr val="tx1"/>
                </a:solidFill>
              </a:rPr>
              <a:t>classic custom theme</a:t>
            </a:r>
            <a:r>
              <a:rPr lang="en-US" sz="1400" dirty="0">
                <a:solidFill>
                  <a:schemeClr val="tx1"/>
                </a:solidFill>
              </a:rPr>
              <a:t>. </a:t>
            </a:r>
            <a:endParaRPr lang="en-US" sz="1400" dirty="0" smtClean="0">
              <a:solidFill>
                <a:schemeClr val="tx1"/>
              </a:solidFill>
            </a:endParaRPr>
          </a:p>
          <a:p>
            <a:pPr marL="285750" lvl="0" indent="-285750">
              <a:lnSpc>
                <a:spcPct val="100000"/>
              </a:lnSpc>
              <a:buFont typeface="Arial" panose="020B0604020202020204" pitchFamily="34" charset="0"/>
              <a:buChar char="•"/>
            </a:pPr>
            <a:r>
              <a:rPr lang="en-US" sz="1400" b="1" dirty="0" smtClean="0">
                <a:solidFill>
                  <a:schemeClr val="tx1"/>
                </a:solidFill>
              </a:rPr>
              <a:t>Classic </a:t>
            </a:r>
            <a:r>
              <a:rPr lang="en-US" sz="1400" b="1" dirty="0">
                <a:solidFill>
                  <a:schemeClr val="tx1"/>
                </a:solidFill>
              </a:rPr>
              <a:t>custom themes </a:t>
            </a:r>
            <a:r>
              <a:rPr lang="en-US" sz="1400" dirty="0">
                <a:solidFill>
                  <a:schemeClr val="tx1"/>
                </a:solidFill>
              </a:rPr>
              <a:t>work on both classic and modern pages, but the more future-proof model is the new tenant-controlled SharePoint theme, which obviously applies to both classic and modern pages</a:t>
            </a:r>
            <a:endParaRPr lang="en-US" sz="1400" dirty="0">
              <a:solidFill>
                <a:schemeClr val="tx1"/>
              </a:solidFill>
            </a:endParaRPr>
          </a:p>
        </p:txBody>
      </p:sp>
      <p:sp>
        <p:nvSpPr>
          <p:cNvPr id="5" name="Rectangle 4"/>
          <p:cNvSpPr/>
          <p:nvPr/>
        </p:nvSpPr>
        <p:spPr>
          <a:xfrm>
            <a:off x="6321055" y="1269241"/>
            <a:ext cx="639304" cy="199263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descr="Palette"/>
          <p:cNvSpPr/>
          <p:nvPr/>
        </p:nvSpPr>
        <p:spPr>
          <a:xfrm>
            <a:off x="6410999" y="1996582"/>
            <a:ext cx="522064" cy="522064"/>
          </a:xfrm>
          <a:prstGeom prst="rect">
            <a:avLst/>
          </a:prstGeom>
          <a:blipFill>
            <a:blip r:embed="rId3" cstate="hqprint">
              <a:extLst>
                <a:ext uri="{28A0092B-C50C-407E-A947-70E740481C1C}">
                  <a14:useLocalDpi xmlns:a14="http://schemas.microsoft.com/office/drawing/2010/main" val="0"/>
                </a:ext>
                <a:ext uri="{96DAC541-7B7A-43D3-8B79-37D633B846F1}">
                  <asvg:svgBlip xmlns="" xmlns:dgm="http://schemas.openxmlformats.org/drawingml/2006/diagram" xmlns:asvg="http://schemas.microsoft.com/office/drawing/2016/SVG/main" xmlns:lc="http://schemas.openxmlformats.org/drawingml/2006/lockedCanvas" r:embed="rId4"/>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4" name="Rectangle 13"/>
          <p:cNvSpPr/>
          <p:nvPr/>
        </p:nvSpPr>
        <p:spPr>
          <a:xfrm>
            <a:off x="831404" y="1264190"/>
            <a:ext cx="4844955" cy="199769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nSpc>
                <a:spcPct val="100000"/>
              </a:lnSpc>
              <a:buFont typeface="Arial" panose="020B0604020202020204" pitchFamily="34" charset="0"/>
              <a:buChar char="•"/>
            </a:pPr>
            <a:r>
              <a:rPr lang="en-US" sz="1400" dirty="0">
                <a:solidFill>
                  <a:schemeClr val="tx1"/>
                </a:solidFill>
              </a:rPr>
              <a:t>The </a:t>
            </a:r>
            <a:r>
              <a:rPr lang="en-US" sz="1400" b="1" dirty="0">
                <a:solidFill>
                  <a:schemeClr val="tx1"/>
                </a:solidFill>
              </a:rPr>
              <a:t>SharePoint modern user interface </a:t>
            </a:r>
            <a:r>
              <a:rPr lang="en-US" sz="1400" dirty="0">
                <a:solidFill>
                  <a:schemeClr val="tx1"/>
                </a:solidFill>
              </a:rPr>
              <a:t>handles branding differently from classic SharePoint; in particular, it simply ignores custom master pages or alternate CSS configurations (which are incompatible in the modern user interface). </a:t>
            </a:r>
            <a:endParaRPr lang="en-US" sz="1400" dirty="0" smtClean="0">
              <a:solidFill>
                <a:schemeClr val="tx1"/>
              </a:solidFill>
            </a:endParaRPr>
          </a:p>
          <a:p>
            <a:pPr marL="285750" lvl="0" indent="-285750">
              <a:lnSpc>
                <a:spcPct val="100000"/>
              </a:lnSpc>
              <a:buFont typeface="Arial" panose="020B0604020202020204" pitchFamily="34" charset="0"/>
              <a:buChar char="•"/>
            </a:pPr>
            <a:r>
              <a:rPr lang="en-US" sz="1400" dirty="0" smtClean="0">
                <a:solidFill>
                  <a:schemeClr val="tx1"/>
                </a:solidFill>
              </a:rPr>
              <a:t>Plan to </a:t>
            </a:r>
            <a:r>
              <a:rPr lang="en-US" sz="1400" dirty="0">
                <a:solidFill>
                  <a:schemeClr val="tx1"/>
                </a:solidFill>
              </a:rPr>
              <a:t>leave these configurations in place in </a:t>
            </a:r>
            <a:r>
              <a:rPr lang="en-US" sz="1400" dirty="0" smtClean="0">
                <a:solidFill>
                  <a:schemeClr val="tx1"/>
                </a:solidFill>
              </a:rPr>
              <a:t>modernized </a:t>
            </a:r>
            <a:r>
              <a:rPr lang="en-US" sz="1400" dirty="0">
                <a:solidFill>
                  <a:schemeClr val="tx1"/>
                </a:solidFill>
              </a:rPr>
              <a:t>site so that it still applies to a page being shown in a </a:t>
            </a:r>
            <a:r>
              <a:rPr lang="en-US" sz="1400" b="1" dirty="0">
                <a:solidFill>
                  <a:schemeClr val="tx1"/>
                </a:solidFill>
              </a:rPr>
              <a:t>classic user interface</a:t>
            </a:r>
            <a:r>
              <a:rPr lang="en-US" sz="1400" dirty="0">
                <a:solidFill>
                  <a:schemeClr val="tx1"/>
                </a:solidFill>
              </a:rPr>
              <a:t>, but it's cleaner to switch back the </a:t>
            </a:r>
            <a:r>
              <a:rPr lang="en-US" sz="1400" b="1" dirty="0">
                <a:solidFill>
                  <a:schemeClr val="tx1"/>
                </a:solidFill>
              </a:rPr>
              <a:t>OOB master pages</a:t>
            </a:r>
            <a:r>
              <a:rPr lang="en-US" sz="1400" dirty="0">
                <a:solidFill>
                  <a:schemeClr val="tx1"/>
                </a:solidFill>
              </a:rPr>
              <a:t> and </a:t>
            </a:r>
            <a:r>
              <a:rPr lang="en-US" sz="1400" b="1" dirty="0">
                <a:solidFill>
                  <a:schemeClr val="tx1"/>
                </a:solidFill>
              </a:rPr>
              <a:t>remove the alternate CSS configuration</a:t>
            </a:r>
            <a:r>
              <a:rPr lang="en-US" sz="1400" dirty="0">
                <a:solidFill>
                  <a:schemeClr val="tx1"/>
                </a:solidFill>
              </a:rPr>
              <a:t>.</a:t>
            </a:r>
          </a:p>
        </p:txBody>
      </p:sp>
      <p:sp>
        <p:nvSpPr>
          <p:cNvPr id="15" name="Rectangle 14"/>
          <p:cNvSpPr/>
          <p:nvPr/>
        </p:nvSpPr>
        <p:spPr>
          <a:xfrm>
            <a:off x="164805" y="1264190"/>
            <a:ext cx="639304" cy="199769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descr="Web Design"/>
          <p:cNvSpPr/>
          <p:nvPr/>
        </p:nvSpPr>
        <p:spPr>
          <a:xfrm>
            <a:off x="206304" y="1982934"/>
            <a:ext cx="522064" cy="522064"/>
          </a:xfrm>
          <a:prstGeom prst="rect">
            <a:avLst/>
          </a:prstGeom>
          <a:blipFill>
            <a:blip r:embed="rId5" cstate="hqprint">
              <a:extLst>
                <a:ext uri="{28A0092B-C50C-407E-A947-70E740481C1C}">
                  <a14:useLocalDpi xmlns:a14="http://schemas.microsoft.com/office/drawing/2010/main" val="0"/>
                </a:ext>
                <a:ext uri="{96DAC541-7B7A-43D3-8B79-37D633B846F1}">
                  <asvg:svgBlip xmlns="" xmlns:dgm="http://schemas.openxmlformats.org/drawingml/2006/diagram" xmlns:asvg="http://schemas.microsoft.com/office/drawing/2016/SVG/main" xmlns:lc="http://schemas.openxmlformats.org/drawingml/2006/lockedCanvas" r:embed="rId6"/>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8" name="TextBox 17">
            <a:extLst>
              <a:ext uri="{FF2B5EF4-FFF2-40B4-BE49-F238E27FC236}">
                <a16:creationId xmlns:a16="http://schemas.microsoft.com/office/drawing/2014/main" id="{D88AE02D-4BA9-41C3-A666-99E68B428F72}"/>
              </a:ext>
            </a:extLst>
          </p:cNvPr>
          <p:cNvSpPr txBox="1"/>
          <p:nvPr/>
        </p:nvSpPr>
        <p:spPr>
          <a:xfrm>
            <a:off x="1266452" y="6178143"/>
            <a:ext cx="9833080" cy="307777"/>
          </a:xfrm>
          <a:prstGeom prst="rect">
            <a:avLst/>
          </a:prstGeom>
          <a:noFill/>
        </p:spPr>
        <p:txBody>
          <a:bodyPr wrap="square">
            <a:spAutoFit/>
          </a:bodyPr>
          <a:lstStyle/>
          <a:p>
            <a:r>
              <a:rPr lang="en-US" sz="1400" i="1" dirty="0"/>
              <a:t>Please refer to MS site  below for more </a:t>
            </a:r>
            <a:r>
              <a:rPr lang="en-US" sz="1400" i="1" dirty="0" smtClean="0"/>
              <a:t>details - </a:t>
            </a:r>
            <a:r>
              <a:rPr lang="en-US" sz="1400" i="1" dirty="0" smtClean="0">
                <a:hlinkClick r:id="rId7"/>
              </a:rPr>
              <a:t>https</a:t>
            </a:r>
            <a:r>
              <a:rPr lang="en-US" sz="1400" i="1" dirty="0">
                <a:hlinkClick r:id="rId7"/>
              </a:rPr>
              <a:t>://docs.microsoft.com/en-us/sharepoint/dev/transform/modernize-branding</a:t>
            </a:r>
            <a:r>
              <a:rPr lang="en-US" sz="1400" i="1" dirty="0"/>
              <a:t> </a:t>
            </a:r>
          </a:p>
        </p:txBody>
      </p:sp>
    </p:spTree>
    <p:extLst>
      <p:ext uri="{BB962C8B-B14F-4D97-AF65-F5344CB8AC3E}">
        <p14:creationId xmlns:p14="http://schemas.microsoft.com/office/powerpoint/2010/main" val="1063485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79681"/>
            <a:ext cx="12176213" cy="2947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fr-FR" sz="3600"/>
              <a:t>Modernizing Branding</a:t>
            </a:r>
            <a:endParaRPr lang="en-US" sz="3600" dirty="0"/>
          </a:p>
        </p:txBody>
      </p:sp>
      <p:sp>
        <p:nvSpPr>
          <p:cNvPr id="3" name="TextBox 2">
            <a:extLst>
              <a:ext uri="{FF2B5EF4-FFF2-40B4-BE49-F238E27FC236}">
                <a16:creationId xmlns:a16="http://schemas.microsoft.com/office/drawing/2014/main" id="{D88AE02D-4BA9-41C3-A666-99E68B428F72}"/>
              </a:ext>
            </a:extLst>
          </p:cNvPr>
          <p:cNvSpPr txBox="1"/>
          <p:nvPr/>
        </p:nvSpPr>
        <p:spPr>
          <a:xfrm>
            <a:off x="1267873" y="6177453"/>
            <a:ext cx="9656254" cy="307777"/>
          </a:xfrm>
          <a:prstGeom prst="rect">
            <a:avLst/>
          </a:prstGeom>
          <a:noFill/>
        </p:spPr>
        <p:txBody>
          <a:bodyPr wrap="square">
            <a:spAutoFit/>
          </a:bodyPr>
          <a:lstStyle/>
          <a:p>
            <a:r>
              <a:rPr lang="en-US" sz="1400" i="1" dirty="0"/>
              <a:t>Please refer to MS </a:t>
            </a:r>
            <a:r>
              <a:rPr lang="en-US" sz="1400" i="1" dirty="0" smtClean="0"/>
              <a:t>Site for more details - </a:t>
            </a:r>
            <a:r>
              <a:rPr lang="en-US" sz="1400" i="1" dirty="0" smtClean="0">
                <a:hlinkClick r:id="rId3"/>
              </a:rPr>
              <a:t>https</a:t>
            </a:r>
            <a:r>
              <a:rPr lang="en-US" sz="1400" i="1" dirty="0">
                <a:hlinkClick r:id="rId3"/>
              </a:rPr>
              <a:t>://docs.microsoft.com/en-us/sharepoint/dev/transform/modernize-branding</a:t>
            </a:r>
            <a:r>
              <a:rPr lang="en-US" sz="1400" i="1" dirty="0"/>
              <a:t> </a:t>
            </a:r>
          </a:p>
        </p:txBody>
      </p:sp>
      <p:sp>
        <p:nvSpPr>
          <p:cNvPr id="12" name="TextBox 11">
            <a:extLst>
              <a:ext uri="{FF2B5EF4-FFF2-40B4-BE49-F238E27FC236}">
                <a16:creationId xmlns:a16="http://schemas.microsoft.com/office/drawing/2014/main" id="{697ADEA8-12F3-4E49-835C-5DB72FABA9FC}"/>
              </a:ext>
            </a:extLst>
          </p:cNvPr>
          <p:cNvSpPr txBox="1"/>
          <p:nvPr/>
        </p:nvSpPr>
        <p:spPr>
          <a:xfrm>
            <a:off x="164805" y="4629329"/>
            <a:ext cx="6156250" cy="646331"/>
          </a:xfrm>
          <a:prstGeom prst="rect">
            <a:avLst/>
          </a:prstGeom>
          <a:noFill/>
        </p:spPr>
        <p:txBody>
          <a:bodyPr wrap="square">
            <a:spAutoFit/>
          </a:bodyPr>
          <a:lstStyle/>
          <a:p>
            <a:r>
              <a:rPr lang="en-US" dirty="0"/>
              <a:t/>
            </a:r>
            <a:br>
              <a:rPr lang="en-US" dirty="0"/>
            </a:br>
            <a:endParaRPr lang="en-US" dirty="0"/>
          </a:p>
        </p:txBody>
      </p:sp>
      <p:sp>
        <p:nvSpPr>
          <p:cNvPr id="29" name="Arrow: Chevron 4">
            <a:extLst>
              <a:ext uri="{FF2B5EF4-FFF2-40B4-BE49-F238E27FC236}">
                <a16:creationId xmlns:a16="http://schemas.microsoft.com/office/drawing/2014/main" id="{A7D037AE-62BB-465F-A2B3-E2ECF4D2EF4C}"/>
              </a:ext>
            </a:extLst>
          </p:cNvPr>
          <p:cNvSpPr txBox="1"/>
          <p:nvPr/>
        </p:nvSpPr>
        <p:spPr>
          <a:xfrm>
            <a:off x="429200" y="3176592"/>
            <a:ext cx="4875843" cy="2303788"/>
          </a:xfrm>
          <a:prstGeom prst="rect">
            <a:avLst/>
          </a:prstGeom>
          <a:solidFill>
            <a:schemeClr val="accent2">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56007" tIns="18669" rIns="18669" bIns="18669" numCol="1" spcCol="1270" anchor="ctr" anchorCtr="0">
            <a:noAutofit/>
          </a:bodyPr>
          <a:lstStyle/>
          <a:p>
            <a:pPr marL="285750" indent="-285750" algn="l">
              <a:buFont typeface="Arial" panose="020B0604020202020204" pitchFamily="34" charset="0"/>
              <a:buChar char="•"/>
            </a:pPr>
            <a:r>
              <a:rPr lang="en-US" sz="1400" dirty="0">
                <a:solidFill>
                  <a:srgbClr val="24292E"/>
                </a:solidFill>
                <a:effectLst/>
              </a:rPr>
              <a:t>SharePoint offers a series of default themes out-of-the-box </a:t>
            </a:r>
            <a:r>
              <a:rPr lang="en-US" sz="1400" dirty="0" smtClean="0">
                <a:solidFill>
                  <a:srgbClr val="24292E"/>
                </a:solidFill>
                <a:effectLst/>
              </a:rPr>
              <a:t>that </a:t>
            </a:r>
            <a:r>
              <a:rPr lang="en-US" sz="1400" dirty="0">
                <a:solidFill>
                  <a:srgbClr val="24292E"/>
                </a:solidFill>
                <a:effectLst/>
              </a:rPr>
              <a:t>can </a:t>
            </a:r>
            <a:r>
              <a:rPr lang="en-US" sz="1400" dirty="0" smtClean="0">
                <a:solidFill>
                  <a:srgbClr val="24292E"/>
                </a:solidFill>
                <a:effectLst/>
              </a:rPr>
              <a:t>be used, </a:t>
            </a:r>
            <a:r>
              <a:rPr lang="en-US" sz="1400" dirty="0">
                <a:solidFill>
                  <a:srgbClr val="24292E"/>
                </a:solidFill>
                <a:effectLst/>
              </a:rPr>
              <a:t>but if </a:t>
            </a:r>
            <a:r>
              <a:rPr lang="en-US" sz="1400" dirty="0" smtClean="0">
                <a:solidFill>
                  <a:srgbClr val="24292E"/>
                </a:solidFill>
              </a:rPr>
              <a:t>there is a</a:t>
            </a:r>
            <a:r>
              <a:rPr lang="en-US" sz="1400" dirty="0" smtClean="0">
                <a:solidFill>
                  <a:srgbClr val="24292E"/>
                </a:solidFill>
                <a:effectLst/>
              </a:rPr>
              <a:t> </a:t>
            </a:r>
            <a:r>
              <a:rPr lang="en-US" sz="1400" dirty="0">
                <a:solidFill>
                  <a:srgbClr val="24292E"/>
                </a:solidFill>
                <a:effectLst/>
              </a:rPr>
              <a:t>push </a:t>
            </a:r>
            <a:r>
              <a:rPr lang="en-US" sz="1400" dirty="0" smtClean="0">
                <a:solidFill>
                  <a:srgbClr val="24292E"/>
                </a:solidFill>
                <a:effectLst/>
              </a:rPr>
              <a:t>from company </a:t>
            </a:r>
            <a:r>
              <a:rPr lang="en-US" sz="1400" dirty="0">
                <a:solidFill>
                  <a:srgbClr val="24292E"/>
                </a:solidFill>
                <a:effectLst/>
              </a:rPr>
              <a:t>branding, we </a:t>
            </a:r>
            <a:r>
              <a:rPr lang="en-US" sz="1400" dirty="0" smtClean="0">
                <a:solidFill>
                  <a:srgbClr val="24292E"/>
                </a:solidFill>
                <a:effectLst/>
              </a:rPr>
              <a:t>recommend to create </a:t>
            </a:r>
            <a:r>
              <a:rPr lang="en-US" sz="1400" dirty="0">
                <a:solidFill>
                  <a:srgbClr val="24292E"/>
                </a:solidFill>
                <a:effectLst/>
              </a:rPr>
              <a:t>company theme and hide the out-of-the-box themes. </a:t>
            </a:r>
            <a:endParaRPr lang="en-US" sz="1400" dirty="0" smtClean="0">
              <a:solidFill>
                <a:srgbClr val="24292E"/>
              </a:solidFill>
              <a:effectLst/>
            </a:endParaRPr>
          </a:p>
          <a:p>
            <a:pPr marL="285750" indent="-285750" algn="l">
              <a:buFont typeface="Arial" panose="020B0604020202020204" pitchFamily="34" charset="0"/>
              <a:buChar char="•"/>
            </a:pPr>
            <a:r>
              <a:rPr lang="en-US" sz="1400" dirty="0" smtClean="0">
                <a:solidFill>
                  <a:srgbClr val="24292E"/>
                </a:solidFill>
                <a:effectLst/>
              </a:rPr>
              <a:t>After </a:t>
            </a:r>
            <a:r>
              <a:rPr lang="en-US" sz="1400" dirty="0">
                <a:solidFill>
                  <a:srgbClr val="24292E"/>
                </a:solidFill>
                <a:effectLst/>
              </a:rPr>
              <a:t>that </a:t>
            </a:r>
            <a:r>
              <a:rPr lang="en-US" sz="1400" dirty="0" smtClean="0">
                <a:solidFill>
                  <a:srgbClr val="24292E"/>
                </a:solidFill>
                <a:effectLst/>
              </a:rPr>
              <a:t>configuration, users </a:t>
            </a:r>
            <a:r>
              <a:rPr lang="en-US" sz="1400" dirty="0">
                <a:solidFill>
                  <a:srgbClr val="24292E"/>
                </a:solidFill>
                <a:effectLst/>
              </a:rPr>
              <a:t>can only select from the company SharePoint themes that </a:t>
            </a:r>
            <a:r>
              <a:rPr lang="en-US" sz="1400" dirty="0" smtClean="0">
                <a:solidFill>
                  <a:srgbClr val="24292E"/>
                </a:solidFill>
              </a:rPr>
              <a:t>have been</a:t>
            </a:r>
            <a:r>
              <a:rPr lang="en-US" sz="1400" dirty="0" smtClean="0">
                <a:solidFill>
                  <a:srgbClr val="24292E"/>
                </a:solidFill>
                <a:effectLst/>
              </a:rPr>
              <a:t> </a:t>
            </a:r>
            <a:r>
              <a:rPr lang="en-US" sz="1400" dirty="0">
                <a:solidFill>
                  <a:srgbClr val="24292E"/>
                </a:solidFill>
                <a:effectLst/>
              </a:rPr>
              <a:t>configured, and </a:t>
            </a:r>
            <a:r>
              <a:rPr lang="en-US" sz="1400" dirty="0" smtClean="0">
                <a:solidFill>
                  <a:srgbClr val="24292E"/>
                </a:solidFill>
              </a:rPr>
              <a:t>allows to</a:t>
            </a:r>
            <a:r>
              <a:rPr lang="en-US" sz="1400" dirty="0" smtClean="0">
                <a:solidFill>
                  <a:srgbClr val="24292E"/>
                </a:solidFill>
                <a:effectLst/>
              </a:rPr>
              <a:t> </a:t>
            </a:r>
            <a:r>
              <a:rPr lang="en-US" sz="1400" dirty="0">
                <a:solidFill>
                  <a:srgbClr val="24292E"/>
                </a:solidFill>
                <a:effectLst/>
              </a:rPr>
              <a:t>programmatically set such themes as part of the modernization effort</a:t>
            </a:r>
            <a:r>
              <a:rPr lang="en-US" sz="1400" dirty="0" smtClean="0">
                <a:solidFill>
                  <a:srgbClr val="24292E"/>
                </a:solidFill>
                <a:effectLst/>
              </a:rPr>
              <a:t>.</a:t>
            </a:r>
            <a:endParaRPr lang="en-US" sz="1400" dirty="0">
              <a:solidFill>
                <a:srgbClr val="24292E"/>
              </a:solidFill>
              <a:effectLst/>
            </a:endParaRPr>
          </a:p>
        </p:txBody>
      </p:sp>
      <p:graphicFrame>
        <p:nvGraphicFramePr>
          <p:cNvPr id="31" name="TextBox 4">
            <a:extLst>
              <a:ext uri="{FF2B5EF4-FFF2-40B4-BE49-F238E27FC236}">
                <a16:creationId xmlns:a16="http://schemas.microsoft.com/office/drawing/2014/main" id="{AAC0F21A-FF21-4D36-B16E-93DF654E1FCF}"/>
              </a:ext>
            </a:extLst>
          </p:cNvPr>
          <p:cNvGraphicFramePr/>
          <p:nvPr>
            <p:extLst>
              <p:ext uri="{D42A27DB-BD31-4B8C-83A1-F6EECF244321}">
                <p14:modId xmlns:p14="http://schemas.microsoft.com/office/powerpoint/2010/main" val="2259930936"/>
              </p:ext>
            </p:extLst>
          </p:nvPr>
        </p:nvGraphicFramePr>
        <p:xfrm>
          <a:off x="0" y="991610"/>
          <a:ext cx="12192000" cy="2031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ctangle 4">
            <a:extLst>
              <a:ext uri="{FF2B5EF4-FFF2-40B4-BE49-F238E27FC236}">
                <a16:creationId xmlns:a16="http://schemas.microsoft.com/office/drawing/2014/main" id="{1B145BCC-BF73-4138-B11D-FD956721411B}"/>
              </a:ext>
            </a:extLst>
          </p:cNvPr>
          <p:cNvSpPr>
            <a:spLocks noChangeArrowheads="1"/>
          </p:cNvSpPr>
          <p:nvPr/>
        </p:nvSpPr>
        <p:spPr bwMode="auto">
          <a:xfrm>
            <a:off x="6538078" y="3656016"/>
            <a:ext cx="5346242" cy="1077218"/>
          </a:xfrm>
          <a:prstGeom prst="rect">
            <a:avLst/>
          </a:prstGeom>
          <a:solidFill>
            <a:schemeClr val="accent4">
              <a:lumMod val="40000"/>
              <a:lumOff val="60000"/>
            </a:schemeClr>
          </a:solidFill>
          <a:ln>
            <a:noFill/>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4292E"/>
                </a:solidFill>
                <a:effectLst/>
              </a:rPr>
              <a:t>Import-Module </a:t>
            </a:r>
            <a:r>
              <a:rPr kumimoji="0" lang="en-US" altLang="en-US" sz="1400" b="0" i="0" u="none" strike="noStrike" cap="none" normalizeH="0" baseline="0" dirty="0" err="1">
                <a:ln>
                  <a:noFill/>
                </a:ln>
                <a:solidFill>
                  <a:srgbClr val="24292E"/>
                </a:solidFill>
                <a:effectLst/>
              </a:rPr>
              <a:t>SharePointPnPPowerShellOnline</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DisableNameChecking</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MinimumVersion</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minimumVersion</a:t>
            </a:r>
            <a:r>
              <a:rPr kumimoji="0" lang="en-US" altLang="en-US" sz="1400" b="0" i="0" u="none" strike="noStrike" cap="none" normalizeH="0" baseline="0" dirty="0">
                <a:ln>
                  <a:noFill/>
                </a:ln>
                <a:solidFill>
                  <a:srgbClr val="24292E"/>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4292E"/>
                </a:solidFill>
                <a:effectLst/>
              </a:rPr>
              <a:t>Connect-</a:t>
            </a:r>
            <a:r>
              <a:rPr kumimoji="0" lang="en-US" altLang="en-US" sz="1400" b="0" i="0" u="none" strike="noStrike" cap="none" normalizeH="0" baseline="0" dirty="0" err="1">
                <a:ln>
                  <a:noFill/>
                </a:ln>
                <a:solidFill>
                  <a:srgbClr val="24292E"/>
                </a:solidFill>
                <a:effectLst/>
              </a:rPr>
              <a:t>PnPOnline</a:t>
            </a:r>
            <a:r>
              <a:rPr kumimoji="0" lang="en-US" altLang="en-US" sz="1400" b="0" i="0" u="none" strike="noStrike" cap="none" normalizeH="0" baseline="0" dirty="0">
                <a:ln>
                  <a:noFill/>
                </a:ln>
                <a:solidFill>
                  <a:srgbClr val="24292E"/>
                </a:solidFill>
                <a:effectLst/>
              </a:rPr>
              <a:t> -</a:t>
            </a:r>
            <a:r>
              <a:rPr kumimoji="0" lang="en-US" altLang="en-US" sz="1400" b="0" i="0" u="none" strike="noStrike" cap="none" normalizeH="0" baseline="0" dirty="0" err="1">
                <a:ln>
                  <a:noFill/>
                </a:ln>
                <a:solidFill>
                  <a:srgbClr val="24292E"/>
                </a:solidFill>
                <a:effectLst/>
              </a:rPr>
              <a:t>Url</a:t>
            </a:r>
            <a:r>
              <a:rPr kumimoji="0" lang="en-US" altLang="en-US" sz="1400" b="0" i="0" u="none" strike="noStrike" cap="none" normalizeH="0" baseline="0" dirty="0">
                <a:ln>
                  <a:noFill/>
                </a:ln>
                <a:solidFill>
                  <a:srgbClr val="24292E"/>
                </a:solidFill>
                <a:effectLst/>
              </a:rPr>
              <a:t> "&lt;your site </a:t>
            </a:r>
            <a:r>
              <a:rPr kumimoji="0" lang="en-US" altLang="en-US" sz="1400" b="0" i="0" u="none" strike="noStrike" cap="none" normalizeH="0" baseline="0" dirty="0" err="1">
                <a:ln>
                  <a:noFill/>
                </a:ln>
                <a:solidFill>
                  <a:srgbClr val="24292E"/>
                </a:solidFill>
                <a:effectLst/>
              </a:rPr>
              <a:t>url</a:t>
            </a:r>
            <a:r>
              <a:rPr kumimoji="0" lang="en-US" altLang="en-US" sz="1400" b="0" i="0" u="none" strike="noStrike" cap="none" normalizeH="0" baseline="0" dirty="0">
                <a:ln>
                  <a:noFill/>
                </a:ln>
                <a:solidFill>
                  <a:srgbClr val="24292E"/>
                </a:solidFill>
                <a:effectLst/>
              </a:rPr>
              <a:t>&gt;"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24292E"/>
                </a:solidFill>
                <a:effectLst/>
              </a:rPr>
              <a:t># Set the company theme Set-</a:t>
            </a:r>
            <a:r>
              <a:rPr kumimoji="0" lang="en-US" altLang="en-US" sz="1400" b="0" i="0" u="none" strike="noStrike" cap="none" normalizeH="0" baseline="0" dirty="0" err="1">
                <a:ln>
                  <a:noFill/>
                </a:ln>
                <a:solidFill>
                  <a:srgbClr val="24292E"/>
                </a:solidFill>
                <a:effectLst/>
              </a:rPr>
              <a:t>PnPWebTheme</a:t>
            </a:r>
            <a:r>
              <a:rPr kumimoji="0" lang="en-US" altLang="en-US" sz="1400" b="0" i="0" u="none" strike="noStrike" cap="none" normalizeH="0" baseline="0" dirty="0">
                <a:ln>
                  <a:noFill/>
                </a:ln>
                <a:solidFill>
                  <a:srgbClr val="24292E"/>
                </a:solidFill>
                <a:effectLst/>
              </a:rPr>
              <a:t> -Theme "</a:t>
            </a:r>
            <a:r>
              <a:rPr kumimoji="0" lang="en-US" altLang="en-US" sz="1400" b="0" i="0" u="none" strike="noStrike" cap="none" normalizeH="0" baseline="0" dirty="0" err="1">
                <a:ln>
                  <a:noFill/>
                </a:ln>
                <a:solidFill>
                  <a:srgbClr val="24292E"/>
                </a:solidFill>
                <a:effectLst/>
              </a:rPr>
              <a:t>CustomCompanyTheme</a:t>
            </a:r>
            <a:r>
              <a:rPr kumimoji="0" lang="en-US" altLang="en-US" sz="1400" b="0" i="0" u="none" strike="noStrike" cap="none" normalizeH="0" baseline="0" dirty="0">
                <a:ln>
                  <a:noFill/>
                </a:ln>
                <a:solidFill>
                  <a:srgbClr val="24292E"/>
                </a:solidFill>
                <a:effectLst/>
              </a:rPr>
              <a:t>"</a:t>
            </a:r>
            <a:r>
              <a:rPr kumimoji="0" lang="en-US" altLang="en-US" sz="1400" b="0" i="0" u="none" strike="noStrike" cap="none" normalizeH="0" baseline="0" dirty="0">
                <a:ln>
                  <a:noFill/>
                </a:ln>
                <a:solidFill>
                  <a:schemeClr val="tx1"/>
                </a:solidFill>
                <a:effectLst/>
              </a:rPr>
              <a:t> </a:t>
            </a:r>
          </a:p>
        </p:txBody>
      </p:sp>
    </p:spTree>
    <p:extLst>
      <p:ext uri="{BB962C8B-B14F-4D97-AF65-F5344CB8AC3E}">
        <p14:creationId xmlns:p14="http://schemas.microsoft.com/office/powerpoint/2010/main" val="2139385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en-US" sz="3600" dirty="0"/>
              <a:t>Connect </a:t>
            </a:r>
            <a:r>
              <a:rPr lang="en-US" sz="3600" dirty="0"/>
              <a:t>s</a:t>
            </a:r>
            <a:r>
              <a:rPr lang="en-US" sz="3600" dirty="0" smtClean="0"/>
              <a:t>ite </a:t>
            </a:r>
            <a:r>
              <a:rPr lang="en-US" sz="3600" dirty="0"/>
              <a:t>to an Office 365 </a:t>
            </a:r>
            <a:r>
              <a:rPr lang="en-US" sz="3600" dirty="0"/>
              <a:t>G</a:t>
            </a:r>
            <a:r>
              <a:rPr lang="en-US" sz="3600" dirty="0" smtClean="0"/>
              <a:t>roup</a:t>
            </a:r>
            <a:endParaRPr lang="en-US" sz="3600" dirty="0"/>
          </a:p>
        </p:txBody>
      </p:sp>
      <p:sp>
        <p:nvSpPr>
          <p:cNvPr id="3" name="TextBox 2">
            <a:extLst>
              <a:ext uri="{FF2B5EF4-FFF2-40B4-BE49-F238E27FC236}">
                <a16:creationId xmlns:a16="http://schemas.microsoft.com/office/drawing/2014/main" id="{74358E2F-A706-43B2-983C-F3F4B12A49FD}"/>
              </a:ext>
            </a:extLst>
          </p:cNvPr>
          <p:cNvSpPr txBox="1"/>
          <p:nvPr/>
        </p:nvSpPr>
        <p:spPr>
          <a:xfrm>
            <a:off x="965704" y="6133031"/>
            <a:ext cx="10915352" cy="307777"/>
          </a:xfrm>
          <a:prstGeom prst="rect">
            <a:avLst/>
          </a:prstGeom>
          <a:noFill/>
        </p:spPr>
        <p:txBody>
          <a:bodyPr wrap="square">
            <a:spAutoFit/>
          </a:bodyPr>
          <a:lstStyle/>
          <a:p>
            <a:r>
              <a:rPr lang="en-US" sz="1400" i="1" dirty="0"/>
              <a:t>Please refer to MS </a:t>
            </a:r>
            <a:r>
              <a:rPr lang="en-US" sz="1400" i="1" dirty="0" smtClean="0"/>
              <a:t>Site for more details - </a:t>
            </a:r>
            <a:r>
              <a:rPr lang="en-US" sz="1400" i="1" dirty="0" smtClean="0">
                <a:hlinkClick r:id="rId3"/>
              </a:rPr>
              <a:t>https</a:t>
            </a:r>
            <a:r>
              <a:rPr lang="en-US" sz="1400" i="1" dirty="0">
                <a:hlinkClick r:id="rId3"/>
              </a:rPr>
              <a:t>://docs.microsoft.com/en-us/sharepoint/dev/transform/modernize-connect-to-office365-group</a:t>
            </a:r>
            <a:r>
              <a:rPr lang="en-US" sz="1400" i="1" dirty="0"/>
              <a:t> </a:t>
            </a:r>
          </a:p>
        </p:txBody>
      </p:sp>
      <p:sp>
        <p:nvSpPr>
          <p:cNvPr id="5" name="TextBox 4">
            <a:extLst>
              <a:ext uri="{FF2B5EF4-FFF2-40B4-BE49-F238E27FC236}">
                <a16:creationId xmlns:a16="http://schemas.microsoft.com/office/drawing/2014/main" id="{51D61C53-79CD-4915-BC98-E150F5A1BD74}"/>
              </a:ext>
            </a:extLst>
          </p:cNvPr>
          <p:cNvSpPr txBox="1"/>
          <p:nvPr/>
        </p:nvSpPr>
        <p:spPr>
          <a:xfrm>
            <a:off x="252524" y="1104204"/>
            <a:ext cx="9944100" cy="338554"/>
          </a:xfrm>
          <a:prstGeom prst="rect">
            <a:avLst/>
          </a:prstGeom>
          <a:noFill/>
        </p:spPr>
        <p:txBody>
          <a:bodyPr wrap="square">
            <a:spAutoFit/>
          </a:bodyPr>
          <a:lstStyle/>
          <a:p>
            <a:pPr algn="l"/>
            <a:r>
              <a:rPr lang="en-US" sz="1600" b="1" i="0" dirty="0">
                <a:solidFill>
                  <a:srgbClr val="171717"/>
                </a:solidFill>
                <a:effectLst/>
              </a:rPr>
              <a:t>Connect a Microsoft 365 group using the SharePoint user </a:t>
            </a:r>
            <a:r>
              <a:rPr lang="en-US" sz="1600" b="1" i="0" dirty="0" smtClean="0">
                <a:solidFill>
                  <a:srgbClr val="171717"/>
                </a:solidFill>
                <a:effectLst/>
              </a:rPr>
              <a:t>interface</a:t>
            </a:r>
            <a:endParaRPr lang="en-US" sz="1600" b="1" i="0" dirty="0">
              <a:solidFill>
                <a:srgbClr val="171717"/>
              </a:solidFill>
              <a:effectLst/>
            </a:endParaRPr>
          </a:p>
        </p:txBody>
      </p:sp>
      <p:sp>
        <p:nvSpPr>
          <p:cNvPr id="7" name="TextBox 6">
            <a:extLst>
              <a:ext uri="{FF2B5EF4-FFF2-40B4-BE49-F238E27FC236}">
                <a16:creationId xmlns:a16="http://schemas.microsoft.com/office/drawing/2014/main" id="{46361E98-7ACF-48DC-BF9B-6523F4B1B7AB}"/>
              </a:ext>
            </a:extLst>
          </p:cNvPr>
          <p:cNvSpPr txBox="1"/>
          <p:nvPr/>
        </p:nvSpPr>
        <p:spPr>
          <a:xfrm>
            <a:off x="447088" y="1919152"/>
            <a:ext cx="2244643" cy="3108543"/>
          </a:xfrm>
          <a:prstGeom prst="rect">
            <a:avLst/>
          </a:prstGeom>
          <a:solidFill>
            <a:srgbClr val="99CCFF"/>
          </a:solidFill>
          <a:ln>
            <a:solidFill>
              <a:schemeClr val="tx1"/>
            </a:solidFill>
            <a:prstDash val="dash"/>
          </a:ln>
        </p:spPr>
        <p:txBody>
          <a:bodyPr wrap="square">
            <a:spAutoFit/>
          </a:bodyPr>
          <a:lstStyle/>
          <a:p>
            <a:pPr algn="just"/>
            <a:r>
              <a:rPr lang="en-US" sz="1400" b="0" i="0" dirty="0">
                <a:solidFill>
                  <a:srgbClr val="171717"/>
                </a:solidFill>
                <a:effectLst/>
              </a:rPr>
              <a:t>One approach to connect a </a:t>
            </a:r>
            <a:r>
              <a:rPr lang="en-US" sz="1400" b="1" i="0" dirty="0">
                <a:solidFill>
                  <a:srgbClr val="171717"/>
                </a:solidFill>
                <a:effectLst/>
              </a:rPr>
              <a:t>Microsoft 365 group </a:t>
            </a:r>
            <a:r>
              <a:rPr lang="en-US" sz="1400" b="0" i="0" dirty="0">
                <a:solidFill>
                  <a:srgbClr val="171717"/>
                </a:solidFill>
                <a:effectLst/>
              </a:rPr>
              <a:t>to </a:t>
            </a:r>
            <a:r>
              <a:rPr lang="en-US" sz="1400" b="0" i="0" dirty="0" smtClean="0">
                <a:solidFill>
                  <a:srgbClr val="171717"/>
                </a:solidFill>
                <a:effectLst/>
              </a:rPr>
              <a:t>site </a:t>
            </a:r>
            <a:r>
              <a:rPr lang="en-US" sz="1400" b="0" i="0" dirty="0">
                <a:solidFill>
                  <a:srgbClr val="171717"/>
                </a:solidFill>
                <a:effectLst/>
              </a:rPr>
              <a:t>is to use the option available in the user interface. By selecting the </a:t>
            </a:r>
            <a:r>
              <a:rPr lang="en-US" sz="1400" b="1" i="0" dirty="0">
                <a:solidFill>
                  <a:srgbClr val="171717"/>
                </a:solidFill>
                <a:effectLst/>
              </a:rPr>
              <a:t>gear</a:t>
            </a:r>
            <a:r>
              <a:rPr lang="en-US" sz="1400" b="0" i="0" dirty="0">
                <a:solidFill>
                  <a:srgbClr val="171717"/>
                </a:solidFill>
                <a:effectLst/>
              </a:rPr>
              <a:t> icon in the navigation bar, </a:t>
            </a:r>
            <a:r>
              <a:rPr lang="en-US" sz="1400" dirty="0" smtClean="0">
                <a:solidFill>
                  <a:srgbClr val="171717"/>
                </a:solidFill>
              </a:rPr>
              <a:t>and</a:t>
            </a:r>
            <a:r>
              <a:rPr lang="en-US" sz="1400" b="0" i="0" dirty="0" smtClean="0">
                <a:solidFill>
                  <a:srgbClr val="171717"/>
                </a:solidFill>
                <a:effectLst/>
              </a:rPr>
              <a:t> </a:t>
            </a:r>
            <a:r>
              <a:rPr lang="en-US" sz="1400" b="0" i="0" dirty="0">
                <a:solidFill>
                  <a:srgbClr val="171717"/>
                </a:solidFill>
                <a:effectLst/>
              </a:rPr>
              <a:t>select the </a:t>
            </a:r>
            <a:r>
              <a:rPr lang="en-US" sz="1400" b="1" i="0" dirty="0">
                <a:solidFill>
                  <a:srgbClr val="171717"/>
                </a:solidFill>
                <a:effectLst/>
              </a:rPr>
              <a:t>Connect to new Microsoft 365 group</a:t>
            </a:r>
            <a:r>
              <a:rPr lang="en-US" sz="1400" b="0" i="0" dirty="0">
                <a:solidFill>
                  <a:srgbClr val="171717"/>
                </a:solidFill>
                <a:effectLst/>
              </a:rPr>
              <a:t> option, which launches a wizard that walks you through the group-connection process as shown in the following screenshots</a:t>
            </a:r>
            <a:r>
              <a:rPr lang="en-US" sz="1400" b="0" i="0" dirty="0" smtClean="0">
                <a:solidFill>
                  <a:srgbClr val="171717"/>
                </a:solidFill>
                <a:effectLst/>
              </a:rPr>
              <a:t>.</a:t>
            </a:r>
            <a:endParaRPr lang="en-US" sz="1400" b="0" i="0" dirty="0">
              <a:solidFill>
                <a:srgbClr val="171717"/>
              </a:solidFill>
              <a:effectLst/>
            </a:endParaRPr>
          </a:p>
        </p:txBody>
      </p:sp>
      <p:grpSp>
        <p:nvGrpSpPr>
          <p:cNvPr id="9" name="object 5">
            <a:extLst>
              <a:ext uri="{FF2B5EF4-FFF2-40B4-BE49-F238E27FC236}">
                <a16:creationId xmlns:a16="http://schemas.microsoft.com/office/drawing/2014/main" id="{0281E9D9-458F-47E8-AFB5-DE2F0F612BD5}"/>
              </a:ext>
            </a:extLst>
          </p:cNvPr>
          <p:cNvGrpSpPr/>
          <p:nvPr/>
        </p:nvGrpSpPr>
        <p:grpSpPr>
          <a:xfrm>
            <a:off x="3399963" y="1972891"/>
            <a:ext cx="1811020" cy="2761615"/>
            <a:chOff x="463295" y="1691639"/>
            <a:chExt cx="1811020" cy="2761615"/>
          </a:xfrm>
        </p:grpSpPr>
        <p:sp>
          <p:nvSpPr>
            <p:cNvPr id="10" name="object 6">
              <a:extLst>
                <a:ext uri="{FF2B5EF4-FFF2-40B4-BE49-F238E27FC236}">
                  <a16:creationId xmlns:a16="http://schemas.microsoft.com/office/drawing/2014/main" id="{33538FD2-F770-47D3-A698-4413E5809B77}"/>
                </a:ext>
              </a:extLst>
            </p:cNvPr>
            <p:cNvSpPr/>
            <p:nvPr/>
          </p:nvSpPr>
          <p:spPr>
            <a:xfrm>
              <a:off x="565403" y="1691639"/>
              <a:ext cx="1626108" cy="2761488"/>
            </a:xfrm>
            <a:prstGeom prst="rect">
              <a:avLst/>
            </a:prstGeom>
            <a:blipFill>
              <a:blip r:embed="rId4" cstate="print"/>
              <a:stretch>
                <a:fillRect/>
              </a:stretch>
            </a:blipFill>
          </p:spPr>
          <p:txBody>
            <a:bodyPr wrap="square" lIns="0" tIns="0" rIns="0" bIns="0" rtlCol="0"/>
            <a:lstStyle/>
            <a:p>
              <a:endParaRPr/>
            </a:p>
          </p:txBody>
        </p:sp>
        <p:sp>
          <p:nvSpPr>
            <p:cNvPr id="11" name="object 7">
              <a:extLst>
                <a:ext uri="{FF2B5EF4-FFF2-40B4-BE49-F238E27FC236}">
                  <a16:creationId xmlns:a16="http://schemas.microsoft.com/office/drawing/2014/main" id="{048EC000-0DAF-40C0-9C53-49CE7FBFAF40}"/>
                </a:ext>
              </a:extLst>
            </p:cNvPr>
            <p:cNvSpPr/>
            <p:nvPr/>
          </p:nvSpPr>
          <p:spPr>
            <a:xfrm>
              <a:off x="492251" y="3948683"/>
              <a:ext cx="1752600" cy="311150"/>
            </a:xfrm>
            <a:custGeom>
              <a:avLst/>
              <a:gdLst/>
              <a:ahLst/>
              <a:cxnLst/>
              <a:rect l="l" t="t" r="r" b="b"/>
              <a:pathLst>
                <a:path w="1752600" h="311150">
                  <a:moveTo>
                    <a:pt x="0" y="310895"/>
                  </a:moveTo>
                  <a:lnTo>
                    <a:pt x="1752600" y="310895"/>
                  </a:lnTo>
                  <a:lnTo>
                    <a:pt x="1752600" y="0"/>
                  </a:lnTo>
                  <a:lnTo>
                    <a:pt x="0" y="0"/>
                  </a:lnTo>
                  <a:lnTo>
                    <a:pt x="0" y="310895"/>
                  </a:lnTo>
                  <a:close/>
                </a:path>
              </a:pathLst>
            </a:custGeom>
            <a:ln w="57911">
              <a:solidFill>
                <a:srgbClr val="A4416E"/>
              </a:solidFill>
            </a:ln>
          </p:spPr>
          <p:txBody>
            <a:bodyPr wrap="square" lIns="0" tIns="0" rIns="0" bIns="0" rtlCol="0"/>
            <a:lstStyle/>
            <a:p>
              <a:endParaRPr/>
            </a:p>
          </p:txBody>
        </p:sp>
      </p:grpSp>
      <p:sp>
        <p:nvSpPr>
          <p:cNvPr id="16" name="object 4">
            <a:extLst>
              <a:ext uri="{FF2B5EF4-FFF2-40B4-BE49-F238E27FC236}">
                <a16:creationId xmlns:a16="http://schemas.microsoft.com/office/drawing/2014/main" id="{BE588E56-0766-497C-8520-9A19E0BE466D}"/>
              </a:ext>
            </a:extLst>
          </p:cNvPr>
          <p:cNvSpPr txBox="1"/>
          <p:nvPr/>
        </p:nvSpPr>
        <p:spPr>
          <a:xfrm>
            <a:off x="5375107" y="3034704"/>
            <a:ext cx="490768" cy="690574"/>
          </a:xfrm>
          <a:prstGeom prst="rect">
            <a:avLst/>
          </a:prstGeom>
        </p:spPr>
        <p:txBody>
          <a:bodyPr vert="horz" wrap="square" lIns="0" tIns="13335" rIns="0" bIns="0" rtlCol="0">
            <a:spAutoFit/>
          </a:bodyPr>
          <a:lstStyle/>
          <a:p>
            <a:pPr marL="12700">
              <a:lnSpc>
                <a:spcPct val="100000"/>
              </a:lnSpc>
              <a:spcBef>
                <a:spcPts val="105"/>
              </a:spcBef>
            </a:pPr>
            <a:r>
              <a:rPr sz="4400" spc="20" dirty="0">
                <a:solidFill>
                  <a:srgbClr val="095C67"/>
                </a:solidFill>
                <a:latin typeface="Arial Black"/>
                <a:cs typeface="Arial Black"/>
              </a:rPr>
              <a:t>+</a:t>
            </a:r>
            <a:endParaRPr sz="4400" dirty="0">
              <a:latin typeface="Arial Black"/>
              <a:cs typeface="Arial Black"/>
            </a:endParaRPr>
          </a:p>
        </p:txBody>
      </p:sp>
      <p:pic>
        <p:nvPicPr>
          <p:cNvPr id="6146" name="Picture 2" descr="Wizard">
            <a:extLst>
              <a:ext uri="{FF2B5EF4-FFF2-40B4-BE49-F238E27FC236}">
                <a16:creationId xmlns:a16="http://schemas.microsoft.com/office/drawing/2014/main" id="{3F094758-4DCF-4938-9F57-4DCF8987561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4189" y="1632304"/>
            <a:ext cx="5508087" cy="431118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622276" y="629150"/>
            <a:ext cx="517560" cy="369332"/>
          </a:xfrm>
          <a:prstGeom prst="rect">
            <a:avLst/>
          </a:prstGeom>
          <a:noFill/>
        </p:spPr>
        <p:txBody>
          <a:bodyPr wrap="square" rtlCol="0">
            <a:spAutoFit/>
          </a:bodyPr>
          <a:lstStyle/>
          <a:p>
            <a:r>
              <a:rPr lang="en-US" dirty="0" smtClean="0"/>
              <a:t>1/2</a:t>
            </a:r>
            <a:endParaRPr lang="en-US" dirty="0"/>
          </a:p>
        </p:txBody>
      </p:sp>
    </p:spTree>
    <p:extLst>
      <p:ext uri="{BB962C8B-B14F-4D97-AF65-F5344CB8AC3E}">
        <p14:creationId xmlns:p14="http://schemas.microsoft.com/office/powerpoint/2010/main" val="3664334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en-US" sz="3600" dirty="0"/>
              <a:t>Connect </a:t>
            </a:r>
            <a:r>
              <a:rPr lang="en-US" sz="3600" dirty="0" smtClean="0"/>
              <a:t>site </a:t>
            </a:r>
            <a:r>
              <a:rPr lang="en-US" sz="3600" dirty="0"/>
              <a:t>to an Office 365 </a:t>
            </a:r>
            <a:r>
              <a:rPr lang="en-US" sz="3600" dirty="0" smtClean="0"/>
              <a:t>Group</a:t>
            </a:r>
            <a:endParaRPr lang="en-US" sz="3600" dirty="0"/>
          </a:p>
        </p:txBody>
      </p:sp>
      <p:sp>
        <p:nvSpPr>
          <p:cNvPr id="3" name="TextBox 2">
            <a:extLst>
              <a:ext uri="{FF2B5EF4-FFF2-40B4-BE49-F238E27FC236}">
                <a16:creationId xmlns:a16="http://schemas.microsoft.com/office/drawing/2014/main" id="{74358E2F-A706-43B2-983C-F3F4B12A49FD}"/>
              </a:ext>
            </a:extLst>
          </p:cNvPr>
          <p:cNvSpPr txBox="1"/>
          <p:nvPr/>
        </p:nvSpPr>
        <p:spPr>
          <a:xfrm>
            <a:off x="1163854" y="6251804"/>
            <a:ext cx="9987744" cy="523220"/>
          </a:xfrm>
          <a:prstGeom prst="rect">
            <a:avLst/>
          </a:prstGeom>
          <a:noFill/>
        </p:spPr>
        <p:txBody>
          <a:bodyPr wrap="square">
            <a:spAutoFit/>
          </a:bodyPr>
          <a:lstStyle/>
          <a:p>
            <a:r>
              <a:rPr lang="en-US" sz="1400" i="1" dirty="0"/>
              <a:t>Please refer to MS Site below for more </a:t>
            </a:r>
            <a:r>
              <a:rPr lang="en-US" sz="1400" i="1" dirty="0" smtClean="0"/>
              <a:t>details - </a:t>
            </a:r>
            <a:r>
              <a:rPr lang="en-US" sz="1400" i="1" dirty="0" smtClean="0">
                <a:hlinkClick r:id="rId3"/>
              </a:rPr>
              <a:t>https</a:t>
            </a:r>
            <a:r>
              <a:rPr lang="en-US" sz="1400" i="1" dirty="0">
                <a:hlinkClick r:id="rId3"/>
              </a:rPr>
              <a:t>://docs.microsoft.com/en-us/sharepoint/dev/transform/modernize-connect-to-office365-group</a:t>
            </a:r>
            <a:r>
              <a:rPr lang="en-US" sz="1400" i="1" dirty="0"/>
              <a:t> </a:t>
            </a:r>
          </a:p>
        </p:txBody>
      </p:sp>
      <p:sp>
        <p:nvSpPr>
          <p:cNvPr id="5" name="TextBox 4">
            <a:extLst>
              <a:ext uri="{FF2B5EF4-FFF2-40B4-BE49-F238E27FC236}">
                <a16:creationId xmlns:a16="http://schemas.microsoft.com/office/drawing/2014/main" id="{51D61C53-79CD-4915-BC98-E150F5A1BD74}"/>
              </a:ext>
            </a:extLst>
          </p:cNvPr>
          <p:cNvSpPr txBox="1"/>
          <p:nvPr/>
        </p:nvSpPr>
        <p:spPr>
          <a:xfrm>
            <a:off x="533291" y="987395"/>
            <a:ext cx="6097772" cy="338554"/>
          </a:xfrm>
          <a:prstGeom prst="rect">
            <a:avLst/>
          </a:prstGeom>
          <a:noFill/>
        </p:spPr>
        <p:txBody>
          <a:bodyPr wrap="square">
            <a:spAutoFit/>
          </a:bodyPr>
          <a:lstStyle/>
          <a:p>
            <a:pPr algn="l"/>
            <a:r>
              <a:rPr lang="en-US" sz="1600" b="1" i="0" dirty="0">
                <a:solidFill>
                  <a:srgbClr val="171717"/>
                </a:solidFill>
                <a:effectLst/>
              </a:rPr>
              <a:t>Programmatically connect a Microsoft 365 group</a:t>
            </a:r>
          </a:p>
        </p:txBody>
      </p:sp>
      <p:sp>
        <p:nvSpPr>
          <p:cNvPr id="8" name="TextBox 7"/>
          <p:cNvSpPr txBox="1"/>
          <p:nvPr/>
        </p:nvSpPr>
        <p:spPr>
          <a:xfrm>
            <a:off x="11622276" y="629150"/>
            <a:ext cx="517560" cy="369332"/>
          </a:xfrm>
          <a:prstGeom prst="rect">
            <a:avLst/>
          </a:prstGeom>
          <a:noFill/>
        </p:spPr>
        <p:txBody>
          <a:bodyPr wrap="square" rtlCol="0">
            <a:spAutoFit/>
          </a:bodyPr>
          <a:lstStyle/>
          <a:p>
            <a:r>
              <a:rPr lang="en-US" dirty="0"/>
              <a:t>2</a:t>
            </a:r>
            <a:r>
              <a:rPr lang="en-US" dirty="0" smtClean="0"/>
              <a:t>/2</a:t>
            </a:r>
            <a:endParaRPr lang="en-US" dirty="0"/>
          </a:p>
        </p:txBody>
      </p:sp>
      <p:grpSp>
        <p:nvGrpSpPr>
          <p:cNvPr id="9" name="Group 8">
            <a:extLst>
              <a:ext uri="{FF2B5EF4-FFF2-40B4-BE49-F238E27FC236}">
                <a16:creationId xmlns:a16="http://schemas.microsoft.com/office/drawing/2014/main" id="{15ED231B-EA48-4F1C-A3E6-A9D60705DD1C}"/>
              </a:ext>
            </a:extLst>
          </p:cNvPr>
          <p:cNvGrpSpPr/>
          <p:nvPr/>
        </p:nvGrpSpPr>
        <p:grpSpPr>
          <a:xfrm>
            <a:off x="357852" y="1411898"/>
            <a:ext cx="3638700" cy="4713131"/>
            <a:chOff x="619749" y="904774"/>
            <a:chExt cx="3107213" cy="4978400"/>
          </a:xfrm>
        </p:grpSpPr>
        <p:grpSp>
          <p:nvGrpSpPr>
            <p:cNvPr id="10" name="Group 9">
              <a:extLst>
                <a:ext uri="{FF2B5EF4-FFF2-40B4-BE49-F238E27FC236}">
                  <a16:creationId xmlns:a16="http://schemas.microsoft.com/office/drawing/2014/main" id="{CAABE511-D73C-4578-9E65-F5BFC698B2C4}"/>
                </a:ext>
              </a:extLst>
            </p:cNvPr>
            <p:cNvGrpSpPr/>
            <p:nvPr/>
          </p:nvGrpSpPr>
          <p:grpSpPr>
            <a:xfrm>
              <a:off x="619749" y="904774"/>
              <a:ext cx="3107213" cy="4978400"/>
              <a:chOff x="3352802" y="1002097"/>
              <a:chExt cx="3107213" cy="4978400"/>
            </a:xfrm>
          </p:grpSpPr>
          <p:sp>
            <p:nvSpPr>
              <p:cNvPr id="12" name="Freeform 72">
                <a:extLst>
                  <a:ext uri="{FF2B5EF4-FFF2-40B4-BE49-F238E27FC236}">
                    <a16:creationId xmlns:a16="http://schemas.microsoft.com/office/drawing/2014/main" id="{3DA942AC-3D65-46E9-9F48-A6068DE6B702}"/>
                  </a:ext>
                </a:extLst>
              </p:cNvPr>
              <p:cNvSpPr/>
              <p:nvPr/>
            </p:nvSpPr>
            <p:spPr>
              <a:xfrm rot="5400000" flipV="1">
                <a:off x="3444480" y="1928541"/>
                <a:ext cx="272814" cy="401128"/>
              </a:xfrm>
              <a:custGeom>
                <a:avLst/>
                <a:gdLst>
                  <a:gd name="connsiteX0" fmla="*/ 365941 w 365941"/>
                  <a:gd name="connsiteY0" fmla="*/ 538056 h 538056"/>
                  <a:gd name="connsiteX1" fmla="*/ 0 w 365941"/>
                  <a:gd name="connsiteY1" fmla="*/ 538056 h 538056"/>
                  <a:gd name="connsiteX2" fmla="*/ 0 w 365941"/>
                  <a:gd name="connsiteY2" fmla="*/ 266 h 538056"/>
                  <a:gd name="connsiteX3" fmla="*/ 181 w 365941"/>
                  <a:gd name="connsiteY3" fmla="*/ 0 h 538056"/>
                </a:gdLst>
                <a:ahLst/>
                <a:cxnLst>
                  <a:cxn ang="0">
                    <a:pos x="connsiteX0" y="connsiteY0"/>
                  </a:cxn>
                  <a:cxn ang="0">
                    <a:pos x="connsiteX1" y="connsiteY1"/>
                  </a:cxn>
                  <a:cxn ang="0">
                    <a:pos x="connsiteX2" y="connsiteY2"/>
                  </a:cxn>
                  <a:cxn ang="0">
                    <a:pos x="connsiteX3" y="connsiteY3"/>
                  </a:cxn>
                </a:cxnLst>
                <a:rect l="l" t="t" r="r" b="b"/>
                <a:pathLst>
                  <a:path w="365941" h="538056">
                    <a:moveTo>
                      <a:pt x="365941" y="538056"/>
                    </a:moveTo>
                    <a:lnTo>
                      <a:pt x="0" y="538056"/>
                    </a:lnTo>
                    <a:lnTo>
                      <a:pt x="0" y="266"/>
                    </a:lnTo>
                    <a:lnTo>
                      <a:pt x="181" y="0"/>
                    </a:lnTo>
                    <a:close/>
                  </a:path>
                </a:pathLst>
              </a:custGeom>
              <a:solidFill>
                <a:srgbClr val="003B68"/>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prstClr val="white"/>
                  </a:solidFill>
                  <a:effectLst/>
                  <a:uLnTx/>
                  <a:uFillTx/>
                  <a:latin typeface="Arial" panose="020B0604020202020204"/>
                  <a:cs typeface="Calibri" panose="020F0502020204030204" pitchFamily="34" charset="0"/>
                </a:endParaRPr>
              </a:p>
            </p:txBody>
          </p:sp>
          <p:sp>
            <p:nvSpPr>
              <p:cNvPr id="13" name="Freeform 73">
                <a:extLst>
                  <a:ext uri="{FF2B5EF4-FFF2-40B4-BE49-F238E27FC236}">
                    <a16:creationId xmlns:a16="http://schemas.microsoft.com/office/drawing/2014/main" id="{E1064B2D-04D6-4B50-90B2-B24894B3155A}"/>
                  </a:ext>
                </a:extLst>
              </p:cNvPr>
              <p:cNvSpPr/>
              <p:nvPr/>
            </p:nvSpPr>
            <p:spPr>
              <a:xfrm rot="16200000">
                <a:off x="3416959" y="961583"/>
                <a:ext cx="272814" cy="401128"/>
              </a:xfrm>
              <a:custGeom>
                <a:avLst/>
                <a:gdLst>
                  <a:gd name="connsiteX0" fmla="*/ 365941 w 365941"/>
                  <a:gd name="connsiteY0" fmla="*/ 538056 h 538056"/>
                  <a:gd name="connsiteX1" fmla="*/ 0 w 365941"/>
                  <a:gd name="connsiteY1" fmla="*/ 538056 h 538056"/>
                  <a:gd name="connsiteX2" fmla="*/ 0 w 365941"/>
                  <a:gd name="connsiteY2" fmla="*/ 266 h 538056"/>
                  <a:gd name="connsiteX3" fmla="*/ 181 w 365941"/>
                  <a:gd name="connsiteY3" fmla="*/ 0 h 538056"/>
                </a:gdLst>
                <a:ahLst/>
                <a:cxnLst>
                  <a:cxn ang="0">
                    <a:pos x="connsiteX0" y="connsiteY0"/>
                  </a:cxn>
                  <a:cxn ang="0">
                    <a:pos x="connsiteX1" y="connsiteY1"/>
                  </a:cxn>
                  <a:cxn ang="0">
                    <a:pos x="connsiteX2" y="connsiteY2"/>
                  </a:cxn>
                  <a:cxn ang="0">
                    <a:pos x="connsiteX3" y="connsiteY3"/>
                  </a:cxn>
                </a:cxnLst>
                <a:rect l="l" t="t" r="r" b="b"/>
                <a:pathLst>
                  <a:path w="365941" h="538056">
                    <a:moveTo>
                      <a:pt x="365941" y="538056"/>
                    </a:moveTo>
                    <a:lnTo>
                      <a:pt x="0" y="538056"/>
                    </a:lnTo>
                    <a:lnTo>
                      <a:pt x="0" y="266"/>
                    </a:lnTo>
                    <a:lnTo>
                      <a:pt x="181" y="0"/>
                    </a:lnTo>
                    <a:close/>
                  </a:path>
                </a:pathLst>
              </a:custGeom>
              <a:solidFill>
                <a:srgbClr val="003B68"/>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prstClr val="white"/>
                  </a:solidFill>
                  <a:effectLst/>
                  <a:uLnTx/>
                  <a:uFillTx/>
                  <a:latin typeface="Arial" panose="020B0604020202020204"/>
                  <a:cs typeface="Calibri" panose="020F0502020204030204" pitchFamily="34" charset="0"/>
                </a:endParaRPr>
              </a:p>
            </p:txBody>
          </p:sp>
          <p:sp>
            <p:nvSpPr>
              <p:cNvPr id="14" name="Rounded Rectangle 74">
                <a:extLst>
                  <a:ext uri="{FF2B5EF4-FFF2-40B4-BE49-F238E27FC236}">
                    <a16:creationId xmlns:a16="http://schemas.microsoft.com/office/drawing/2014/main" id="{26CEFD21-AFC3-465F-A83F-751809937DE1}"/>
                  </a:ext>
                </a:extLst>
              </p:cNvPr>
              <p:cNvSpPr/>
              <p:nvPr/>
            </p:nvSpPr>
            <p:spPr>
              <a:xfrm>
                <a:off x="3582531" y="1002097"/>
                <a:ext cx="2877484" cy="4978400"/>
              </a:xfrm>
              <a:prstGeom prst="roundRect">
                <a:avLst>
                  <a:gd name="adj" fmla="val 5243"/>
                </a:avLst>
              </a:prstGeom>
              <a:solidFill>
                <a:srgbClr val="FFFFFF"/>
              </a:solidFill>
              <a:ln w="6350" cap="flat" cmpd="sng" algn="ctr">
                <a:solidFill>
                  <a:srgbClr val="FFFFFF">
                    <a:lumMod val="6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srgbClr val="FFFFFF"/>
                  </a:solidFill>
                  <a:effectLst/>
                  <a:uLnTx/>
                  <a:uFillTx/>
                  <a:latin typeface="Arial" panose="020B0604020202020204"/>
                  <a:cs typeface="Calibri" panose="020F0502020204030204" pitchFamily="34" charset="0"/>
                </a:endParaRPr>
              </a:p>
            </p:txBody>
          </p:sp>
          <p:sp>
            <p:nvSpPr>
              <p:cNvPr id="15" name="Round Same Side Corner Rectangle 75">
                <a:extLst>
                  <a:ext uri="{FF2B5EF4-FFF2-40B4-BE49-F238E27FC236}">
                    <a16:creationId xmlns:a16="http://schemas.microsoft.com/office/drawing/2014/main" id="{7E0F5040-EEBC-471E-B8D2-218B5D3252A5}"/>
                  </a:ext>
                </a:extLst>
              </p:cNvPr>
              <p:cNvSpPr/>
              <p:nvPr/>
            </p:nvSpPr>
            <p:spPr>
              <a:xfrm rot="5400000">
                <a:off x="4357292" y="308351"/>
                <a:ext cx="694141" cy="2674553"/>
              </a:xfrm>
              <a:prstGeom prst="round2SameRect">
                <a:avLst/>
              </a:prstGeom>
              <a:solidFill>
                <a:srgbClr val="0066B3"/>
              </a:solidFill>
              <a:ln w="15875" cap="flat" cmpd="sng" algn="ctr">
                <a:noFill/>
                <a:prstDash val="solid"/>
              </a:ln>
              <a:effectLst>
                <a:outerShdw blurRad="50800" dist="38100" algn="l" rotWithShape="0">
                  <a:prstClr val="black">
                    <a:alpha val="40000"/>
                  </a:prst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srgbClr val="FFFFFF"/>
                  </a:solidFill>
                  <a:effectLst/>
                  <a:uLnTx/>
                  <a:uFillTx/>
                  <a:latin typeface="Arial" panose="020B0604020202020204"/>
                  <a:cs typeface="Calibri" panose="020F0502020204030204" pitchFamily="34" charset="0"/>
                </a:endParaRPr>
              </a:p>
            </p:txBody>
          </p:sp>
        </p:grpSp>
        <p:sp>
          <p:nvSpPr>
            <p:cNvPr id="11" name="Rectangle 10">
              <a:extLst>
                <a:ext uri="{FF2B5EF4-FFF2-40B4-BE49-F238E27FC236}">
                  <a16:creationId xmlns:a16="http://schemas.microsoft.com/office/drawing/2014/main" id="{AFD126A8-6DF1-4A74-9616-A6F0A786258D}"/>
                </a:ext>
              </a:extLst>
            </p:cNvPr>
            <p:cNvSpPr/>
            <p:nvPr/>
          </p:nvSpPr>
          <p:spPr>
            <a:xfrm>
              <a:off x="1330682" y="1256746"/>
              <a:ext cx="1458613" cy="574722"/>
            </a:xfrm>
            <a:prstGeom prst="rect">
              <a:avLst/>
            </a:prstGeom>
          </p:spPr>
          <p:txBody>
            <a:bodyPr wrap="square"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FFFFFF"/>
                  </a:solidFill>
                  <a:effectLst/>
                  <a:uLnTx/>
                  <a:uFillTx/>
                  <a:latin typeface="Arial" panose="020B0604020202020204"/>
                  <a:cs typeface="Calibri" panose="020F0502020204030204" pitchFamily="34" charset="0"/>
                </a:rPr>
                <a:t>LEARN</a:t>
              </a:r>
              <a:endParaRPr kumimoji="0" lang="en-US" sz="1600" b="1" i="0" u="none" strike="noStrike" kern="0" cap="none" spc="0" normalizeH="0" baseline="0" noProof="0" dirty="0">
                <a:ln>
                  <a:noFill/>
                </a:ln>
                <a:solidFill>
                  <a:srgbClr val="FFFFFF"/>
                </a:solidFill>
                <a:effectLst/>
                <a:uLnTx/>
                <a:uFillTx/>
                <a:latin typeface="Arial" panose="020B0604020202020204"/>
                <a:cs typeface="Calibri" panose="020F0502020204030204" pitchFamily="34" charset="0"/>
              </a:endParaRPr>
            </a:p>
          </p:txBody>
        </p:sp>
      </p:grpSp>
      <p:grpSp>
        <p:nvGrpSpPr>
          <p:cNvPr id="22" name="Group 21">
            <a:extLst>
              <a:ext uri="{FF2B5EF4-FFF2-40B4-BE49-F238E27FC236}">
                <a16:creationId xmlns:a16="http://schemas.microsoft.com/office/drawing/2014/main" id="{0BB7EFE5-2520-41E8-91FD-C7D89D4F5AD5}"/>
              </a:ext>
            </a:extLst>
          </p:cNvPr>
          <p:cNvGrpSpPr/>
          <p:nvPr/>
        </p:nvGrpSpPr>
        <p:grpSpPr>
          <a:xfrm>
            <a:off x="4149354" y="1411898"/>
            <a:ext cx="3638700" cy="4713131"/>
            <a:chOff x="619749" y="904774"/>
            <a:chExt cx="3107213" cy="4978400"/>
          </a:xfrm>
        </p:grpSpPr>
        <p:grpSp>
          <p:nvGrpSpPr>
            <p:cNvPr id="23" name="Group 22">
              <a:extLst>
                <a:ext uri="{FF2B5EF4-FFF2-40B4-BE49-F238E27FC236}">
                  <a16:creationId xmlns:a16="http://schemas.microsoft.com/office/drawing/2014/main" id="{9ED6B685-C866-468D-957C-2F37DCF1456C}"/>
                </a:ext>
              </a:extLst>
            </p:cNvPr>
            <p:cNvGrpSpPr/>
            <p:nvPr/>
          </p:nvGrpSpPr>
          <p:grpSpPr>
            <a:xfrm>
              <a:off x="619749" y="904774"/>
              <a:ext cx="3107213" cy="4978400"/>
              <a:chOff x="3352802" y="1002097"/>
              <a:chExt cx="3107213" cy="4978400"/>
            </a:xfrm>
          </p:grpSpPr>
          <p:sp>
            <p:nvSpPr>
              <p:cNvPr id="25" name="Freeform 72">
                <a:extLst>
                  <a:ext uri="{FF2B5EF4-FFF2-40B4-BE49-F238E27FC236}">
                    <a16:creationId xmlns:a16="http://schemas.microsoft.com/office/drawing/2014/main" id="{B2809A5F-BFD4-455D-8A58-97D92CB8C86D}"/>
                  </a:ext>
                </a:extLst>
              </p:cNvPr>
              <p:cNvSpPr/>
              <p:nvPr/>
            </p:nvSpPr>
            <p:spPr>
              <a:xfrm rot="5400000" flipV="1">
                <a:off x="3444480" y="1928541"/>
                <a:ext cx="272814" cy="401128"/>
              </a:xfrm>
              <a:custGeom>
                <a:avLst/>
                <a:gdLst>
                  <a:gd name="connsiteX0" fmla="*/ 365941 w 365941"/>
                  <a:gd name="connsiteY0" fmla="*/ 538056 h 538056"/>
                  <a:gd name="connsiteX1" fmla="*/ 0 w 365941"/>
                  <a:gd name="connsiteY1" fmla="*/ 538056 h 538056"/>
                  <a:gd name="connsiteX2" fmla="*/ 0 w 365941"/>
                  <a:gd name="connsiteY2" fmla="*/ 266 h 538056"/>
                  <a:gd name="connsiteX3" fmla="*/ 181 w 365941"/>
                  <a:gd name="connsiteY3" fmla="*/ 0 h 538056"/>
                </a:gdLst>
                <a:ahLst/>
                <a:cxnLst>
                  <a:cxn ang="0">
                    <a:pos x="connsiteX0" y="connsiteY0"/>
                  </a:cxn>
                  <a:cxn ang="0">
                    <a:pos x="connsiteX1" y="connsiteY1"/>
                  </a:cxn>
                  <a:cxn ang="0">
                    <a:pos x="connsiteX2" y="connsiteY2"/>
                  </a:cxn>
                  <a:cxn ang="0">
                    <a:pos x="connsiteX3" y="connsiteY3"/>
                  </a:cxn>
                </a:cxnLst>
                <a:rect l="l" t="t" r="r" b="b"/>
                <a:pathLst>
                  <a:path w="365941" h="538056">
                    <a:moveTo>
                      <a:pt x="365941" y="538056"/>
                    </a:moveTo>
                    <a:lnTo>
                      <a:pt x="0" y="538056"/>
                    </a:lnTo>
                    <a:lnTo>
                      <a:pt x="0" y="266"/>
                    </a:lnTo>
                    <a:lnTo>
                      <a:pt x="181" y="0"/>
                    </a:lnTo>
                    <a:close/>
                  </a:path>
                </a:pathLst>
              </a:custGeom>
              <a:solidFill>
                <a:srgbClr val="F58220">
                  <a:lumMod val="50000"/>
                </a:srgb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prstClr val="white"/>
                  </a:solidFill>
                  <a:effectLst/>
                  <a:uLnTx/>
                  <a:uFillTx/>
                  <a:latin typeface="Arial" panose="020B0604020202020204"/>
                  <a:cs typeface="Calibri" panose="020F0502020204030204" pitchFamily="34" charset="0"/>
                </a:endParaRPr>
              </a:p>
            </p:txBody>
          </p:sp>
          <p:sp>
            <p:nvSpPr>
              <p:cNvPr id="26" name="Freeform 73">
                <a:extLst>
                  <a:ext uri="{FF2B5EF4-FFF2-40B4-BE49-F238E27FC236}">
                    <a16:creationId xmlns:a16="http://schemas.microsoft.com/office/drawing/2014/main" id="{2C73F580-4E35-4E41-8C06-A78DD23ABAC5}"/>
                  </a:ext>
                </a:extLst>
              </p:cNvPr>
              <p:cNvSpPr/>
              <p:nvPr/>
            </p:nvSpPr>
            <p:spPr>
              <a:xfrm rot="16200000">
                <a:off x="3416959" y="961583"/>
                <a:ext cx="272814" cy="401128"/>
              </a:xfrm>
              <a:custGeom>
                <a:avLst/>
                <a:gdLst>
                  <a:gd name="connsiteX0" fmla="*/ 365941 w 365941"/>
                  <a:gd name="connsiteY0" fmla="*/ 538056 h 538056"/>
                  <a:gd name="connsiteX1" fmla="*/ 0 w 365941"/>
                  <a:gd name="connsiteY1" fmla="*/ 538056 h 538056"/>
                  <a:gd name="connsiteX2" fmla="*/ 0 w 365941"/>
                  <a:gd name="connsiteY2" fmla="*/ 266 h 538056"/>
                  <a:gd name="connsiteX3" fmla="*/ 181 w 365941"/>
                  <a:gd name="connsiteY3" fmla="*/ 0 h 538056"/>
                </a:gdLst>
                <a:ahLst/>
                <a:cxnLst>
                  <a:cxn ang="0">
                    <a:pos x="connsiteX0" y="connsiteY0"/>
                  </a:cxn>
                  <a:cxn ang="0">
                    <a:pos x="connsiteX1" y="connsiteY1"/>
                  </a:cxn>
                  <a:cxn ang="0">
                    <a:pos x="connsiteX2" y="connsiteY2"/>
                  </a:cxn>
                  <a:cxn ang="0">
                    <a:pos x="connsiteX3" y="connsiteY3"/>
                  </a:cxn>
                </a:cxnLst>
                <a:rect l="l" t="t" r="r" b="b"/>
                <a:pathLst>
                  <a:path w="365941" h="538056">
                    <a:moveTo>
                      <a:pt x="365941" y="538056"/>
                    </a:moveTo>
                    <a:lnTo>
                      <a:pt x="0" y="538056"/>
                    </a:lnTo>
                    <a:lnTo>
                      <a:pt x="0" y="266"/>
                    </a:lnTo>
                    <a:lnTo>
                      <a:pt x="181" y="0"/>
                    </a:lnTo>
                    <a:close/>
                  </a:path>
                </a:pathLst>
              </a:custGeom>
              <a:solidFill>
                <a:srgbClr val="F58220">
                  <a:lumMod val="50000"/>
                </a:srgb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prstClr val="white"/>
                  </a:solidFill>
                  <a:effectLst/>
                  <a:uLnTx/>
                  <a:uFillTx/>
                  <a:latin typeface="Arial" panose="020B0604020202020204"/>
                  <a:cs typeface="Calibri" panose="020F0502020204030204" pitchFamily="34" charset="0"/>
                </a:endParaRPr>
              </a:p>
            </p:txBody>
          </p:sp>
          <p:sp>
            <p:nvSpPr>
              <p:cNvPr id="27" name="Rounded Rectangle 74">
                <a:extLst>
                  <a:ext uri="{FF2B5EF4-FFF2-40B4-BE49-F238E27FC236}">
                    <a16:creationId xmlns:a16="http://schemas.microsoft.com/office/drawing/2014/main" id="{2765D4B0-A137-41F2-BBE4-A654D1B5E71B}"/>
                  </a:ext>
                </a:extLst>
              </p:cNvPr>
              <p:cNvSpPr/>
              <p:nvPr/>
            </p:nvSpPr>
            <p:spPr>
              <a:xfrm>
                <a:off x="3582531" y="1002097"/>
                <a:ext cx="2877484" cy="4978400"/>
              </a:xfrm>
              <a:prstGeom prst="roundRect">
                <a:avLst>
                  <a:gd name="adj" fmla="val 5243"/>
                </a:avLst>
              </a:prstGeom>
              <a:solidFill>
                <a:srgbClr val="FFFFFF"/>
              </a:solidFill>
              <a:ln w="6350" cap="flat" cmpd="sng" algn="ctr">
                <a:solidFill>
                  <a:srgbClr val="FFFFFF">
                    <a:lumMod val="6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srgbClr val="FFFFFF"/>
                  </a:solidFill>
                  <a:effectLst/>
                  <a:uLnTx/>
                  <a:uFillTx/>
                  <a:latin typeface="Arial" panose="020B0604020202020204"/>
                  <a:cs typeface="Calibri" panose="020F0502020204030204" pitchFamily="34" charset="0"/>
                </a:endParaRPr>
              </a:p>
            </p:txBody>
          </p:sp>
          <p:sp>
            <p:nvSpPr>
              <p:cNvPr id="28" name="Round Same Side Corner Rectangle 75">
                <a:extLst>
                  <a:ext uri="{FF2B5EF4-FFF2-40B4-BE49-F238E27FC236}">
                    <a16:creationId xmlns:a16="http://schemas.microsoft.com/office/drawing/2014/main" id="{F9998B9B-172D-4260-B277-90B8CBA621C9}"/>
                  </a:ext>
                </a:extLst>
              </p:cNvPr>
              <p:cNvSpPr/>
              <p:nvPr/>
            </p:nvSpPr>
            <p:spPr>
              <a:xfrm rot="5400000">
                <a:off x="4357292" y="308351"/>
                <a:ext cx="694141" cy="2674553"/>
              </a:xfrm>
              <a:prstGeom prst="round2SameRect">
                <a:avLst/>
              </a:prstGeom>
              <a:solidFill>
                <a:srgbClr val="F58220"/>
              </a:solidFill>
              <a:ln w="15875" cap="flat" cmpd="sng" algn="ctr">
                <a:noFill/>
                <a:prstDash val="solid"/>
              </a:ln>
              <a:effectLst>
                <a:outerShdw blurRad="50800" dist="38100" algn="l" rotWithShape="0">
                  <a:prstClr val="black">
                    <a:alpha val="40000"/>
                  </a:prst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srgbClr val="FFFFFF"/>
                  </a:solidFill>
                  <a:effectLst/>
                  <a:uLnTx/>
                  <a:uFillTx/>
                  <a:latin typeface="Arial" panose="020B0604020202020204"/>
                  <a:cs typeface="Calibri" panose="020F0502020204030204" pitchFamily="34" charset="0"/>
                </a:endParaRPr>
              </a:p>
            </p:txBody>
          </p:sp>
        </p:grpSp>
        <p:sp>
          <p:nvSpPr>
            <p:cNvPr id="24" name="Rectangle 23">
              <a:extLst>
                <a:ext uri="{FF2B5EF4-FFF2-40B4-BE49-F238E27FC236}">
                  <a16:creationId xmlns:a16="http://schemas.microsoft.com/office/drawing/2014/main" id="{A4B14E40-CA22-4EE9-85FC-8E5C1D79A94A}"/>
                </a:ext>
              </a:extLst>
            </p:cNvPr>
            <p:cNvSpPr/>
            <p:nvPr/>
          </p:nvSpPr>
          <p:spPr>
            <a:xfrm>
              <a:off x="1030365" y="1256746"/>
              <a:ext cx="2059248" cy="574722"/>
            </a:xfrm>
            <a:prstGeom prst="rect">
              <a:avLst/>
            </a:prstGeom>
          </p:spPr>
          <p:txBody>
            <a:bodyPr wrap="square"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FFFFFF"/>
                  </a:solidFill>
                  <a:effectLst/>
                  <a:uLnTx/>
                  <a:uFillTx/>
                  <a:latin typeface="Arial" panose="020B0604020202020204"/>
                  <a:cs typeface="Calibri" panose="020F0502020204030204" pitchFamily="34" charset="0"/>
                </a:rPr>
                <a:t>ANALYZE</a:t>
              </a:r>
              <a:endParaRPr kumimoji="0" lang="en-US" sz="1600" b="1" i="0" u="none" strike="noStrike" kern="0" cap="none" spc="0" normalizeH="0" baseline="0" noProof="0" dirty="0">
                <a:ln>
                  <a:noFill/>
                </a:ln>
                <a:solidFill>
                  <a:srgbClr val="FFFFFF"/>
                </a:solidFill>
                <a:effectLst/>
                <a:uLnTx/>
                <a:uFillTx/>
                <a:latin typeface="Arial" panose="020B0604020202020204"/>
                <a:cs typeface="Calibri" panose="020F0502020204030204" pitchFamily="34" charset="0"/>
              </a:endParaRPr>
            </a:p>
          </p:txBody>
        </p:sp>
      </p:grpSp>
      <p:grpSp>
        <p:nvGrpSpPr>
          <p:cNvPr id="30" name="Group 29">
            <a:extLst>
              <a:ext uri="{FF2B5EF4-FFF2-40B4-BE49-F238E27FC236}">
                <a16:creationId xmlns:a16="http://schemas.microsoft.com/office/drawing/2014/main" id="{B557939A-B464-44C7-99BA-AEC2DD84A73A}"/>
              </a:ext>
            </a:extLst>
          </p:cNvPr>
          <p:cNvGrpSpPr/>
          <p:nvPr/>
        </p:nvGrpSpPr>
        <p:grpSpPr>
          <a:xfrm>
            <a:off x="8002836" y="1411898"/>
            <a:ext cx="3638700" cy="4713131"/>
            <a:chOff x="619749" y="904774"/>
            <a:chExt cx="3107213" cy="4978400"/>
          </a:xfrm>
        </p:grpSpPr>
        <p:grpSp>
          <p:nvGrpSpPr>
            <p:cNvPr id="31" name="Group 30">
              <a:extLst>
                <a:ext uri="{FF2B5EF4-FFF2-40B4-BE49-F238E27FC236}">
                  <a16:creationId xmlns:a16="http://schemas.microsoft.com/office/drawing/2014/main" id="{23106177-3E37-4612-A9F5-F4960506B896}"/>
                </a:ext>
              </a:extLst>
            </p:cNvPr>
            <p:cNvGrpSpPr/>
            <p:nvPr/>
          </p:nvGrpSpPr>
          <p:grpSpPr>
            <a:xfrm>
              <a:off x="619749" y="904774"/>
              <a:ext cx="3107213" cy="4978400"/>
              <a:chOff x="3352802" y="1002097"/>
              <a:chExt cx="3107213" cy="4978400"/>
            </a:xfrm>
          </p:grpSpPr>
          <p:sp>
            <p:nvSpPr>
              <p:cNvPr id="33" name="Freeform 72">
                <a:extLst>
                  <a:ext uri="{FF2B5EF4-FFF2-40B4-BE49-F238E27FC236}">
                    <a16:creationId xmlns:a16="http://schemas.microsoft.com/office/drawing/2014/main" id="{AC3F8C8A-7054-46F2-933B-BD610B40DB91}"/>
                  </a:ext>
                </a:extLst>
              </p:cNvPr>
              <p:cNvSpPr/>
              <p:nvPr/>
            </p:nvSpPr>
            <p:spPr>
              <a:xfrm rot="5400000" flipV="1">
                <a:off x="3444480" y="1928541"/>
                <a:ext cx="272814" cy="401128"/>
              </a:xfrm>
              <a:custGeom>
                <a:avLst/>
                <a:gdLst>
                  <a:gd name="connsiteX0" fmla="*/ 365941 w 365941"/>
                  <a:gd name="connsiteY0" fmla="*/ 538056 h 538056"/>
                  <a:gd name="connsiteX1" fmla="*/ 0 w 365941"/>
                  <a:gd name="connsiteY1" fmla="*/ 538056 h 538056"/>
                  <a:gd name="connsiteX2" fmla="*/ 0 w 365941"/>
                  <a:gd name="connsiteY2" fmla="*/ 266 h 538056"/>
                  <a:gd name="connsiteX3" fmla="*/ 181 w 365941"/>
                  <a:gd name="connsiteY3" fmla="*/ 0 h 538056"/>
                </a:gdLst>
                <a:ahLst/>
                <a:cxnLst>
                  <a:cxn ang="0">
                    <a:pos x="connsiteX0" y="connsiteY0"/>
                  </a:cxn>
                  <a:cxn ang="0">
                    <a:pos x="connsiteX1" y="connsiteY1"/>
                  </a:cxn>
                  <a:cxn ang="0">
                    <a:pos x="connsiteX2" y="connsiteY2"/>
                  </a:cxn>
                  <a:cxn ang="0">
                    <a:pos x="connsiteX3" y="connsiteY3"/>
                  </a:cxn>
                </a:cxnLst>
                <a:rect l="l" t="t" r="r" b="b"/>
                <a:pathLst>
                  <a:path w="365941" h="538056">
                    <a:moveTo>
                      <a:pt x="365941" y="538056"/>
                    </a:moveTo>
                    <a:lnTo>
                      <a:pt x="0" y="538056"/>
                    </a:lnTo>
                    <a:lnTo>
                      <a:pt x="0" y="266"/>
                    </a:lnTo>
                    <a:lnTo>
                      <a:pt x="181" y="0"/>
                    </a:lnTo>
                    <a:close/>
                  </a:path>
                </a:pathLst>
              </a:custGeom>
              <a:solidFill>
                <a:srgbClr val="00AFBE">
                  <a:lumMod val="75000"/>
                </a:srgb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prstClr val="white"/>
                  </a:solidFill>
                  <a:effectLst/>
                  <a:uLnTx/>
                  <a:uFillTx/>
                  <a:latin typeface="Arial" panose="020B0604020202020204"/>
                  <a:cs typeface="Calibri" panose="020F0502020204030204" pitchFamily="34" charset="0"/>
                </a:endParaRPr>
              </a:p>
            </p:txBody>
          </p:sp>
          <p:sp>
            <p:nvSpPr>
              <p:cNvPr id="34" name="Freeform 73">
                <a:extLst>
                  <a:ext uri="{FF2B5EF4-FFF2-40B4-BE49-F238E27FC236}">
                    <a16:creationId xmlns:a16="http://schemas.microsoft.com/office/drawing/2014/main" id="{972B79B8-C7F2-41FB-B22C-7422C6A065D8}"/>
                  </a:ext>
                </a:extLst>
              </p:cNvPr>
              <p:cNvSpPr/>
              <p:nvPr/>
            </p:nvSpPr>
            <p:spPr>
              <a:xfrm rot="16200000">
                <a:off x="3416959" y="961583"/>
                <a:ext cx="272814" cy="401128"/>
              </a:xfrm>
              <a:custGeom>
                <a:avLst/>
                <a:gdLst>
                  <a:gd name="connsiteX0" fmla="*/ 365941 w 365941"/>
                  <a:gd name="connsiteY0" fmla="*/ 538056 h 538056"/>
                  <a:gd name="connsiteX1" fmla="*/ 0 w 365941"/>
                  <a:gd name="connsiteY1" fmla="*/ 538056 h 538056"/>
                  <a:gd name="connsiteX2" fmla="*/ 0 w 365941"/>
                  <a:gd name="connsiteY2" fmla="*/ 266 h 538056"/>
                  <a:gd name="connsiteX3" fmla="*/ 181 w 365941"/>
                  <a:gd name="connsiteY3" fmla="*/ 0 h 538056"/>
                </a:gdLst>
                <a:ahLst/>
                <a:cxnLst>
                  <a:cxn ang="0">
                    <a:pos x="connsiteX0" y="connsiteY0"/>
                  </a:cxn>
                  <a:cxn ang="0">
                    <a:pos x="connsiteX1" y="connsiteY1"/>
                  </a:cxn>
                  <a:cxn ang="0">
                    <a:pos x="connsiteX2" y="connsiteY2"/>
                  </a:cxn>
                  <a:cxn ang="0">
                    <a:pos x="connsiteX3" y="connsiteY3"/>
                  </a:cxn>
                </a:cxnLst>
                <a:rect l="l" t="t" r="r" b="b"/>
                <a:pathLst>
                  <a:path w="365941" h="538056">
                    <a:moveTo>
                      <a:pt x="365941" y="538056"/>
                    </a:moveTo>
                    <a:lnTo>
                      <a:pt x="0" y="538056"/>
                    </a:lnTo>
                    <a:lnTo>
                      <a:pt x="0" y="266"/>
                    </a:lnTo>
                    <a:lnTo>
                      <a:pt x="181" y="0"/>
                    </a:lnTo>
                    <a:close/>
                  </a:path>
                </a:pathLst>
              </a:custGeom>
              <a:solidFill>
                <a:srgbClr val="00AFBE">
                  <a:lumMod val="75000"/>
                </a:srgbClr>
              </a:solidFill>
              <a:ln w="1587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prstClr val="white"/>
                  </a:solidFill>
                  <a:effectLst/>
                  <a:uLnTx/>
                  <a:uFillTx/>
                  <a:latin typeface="Arial" panose="020B0604020202020204"/>
                  <a:cs typeface="Calibri" panose="020F0502020204030204" pitchFamily="34" charset="0"/>
                </a:endParaRPr>
              </a:p>
            </p:txBody>
          </p:sp>
          <p:sp>
            <p:nvSpPr>
              <p:cNvPr id="35" name="Rounded Rectangle 74">
                <a:extLst>
                  <a:ext uri="{FF2B5EF4-FFF2-40B4-BE49-F238E27FC236}">
                    <a16:creationId xmlns:a16="http://schemas.microsoft.com/office/drawing/2014/main" id="{B1E77D79-F70E-44F0-B55A-68F9653B9C6E}"/>
                  </a:ext>
                </a:extLst>
              </p:cNvPr>
              <p:cNvSpPr/>
              <p:nvPr/>
            </p:nvSpPr>
            <p:spPr>
              <a:xfrm>
                <a:off x="3582531" y="1002097"/>
                <a:ext cx="2877484" cy="4978400"/>
              </a:xfrm>
              <a:prstGeom prst="roundRect">
                <a:avLst>
                  <a:gd name="adj" fmla="val 5243"/>
                </a:avLst>
              </a:prstGeom>
              <a:solidFill>
                <a:srgbClr val="FFFFFF"/>
              </a:solidFill>
              <a:ln w="6350" cap="flat" cmpd="sng" algn="ctr">
                <a:solidFill>
                  <a:srgbClr val="FFFFFF">
                    <a:lumMod val="65000"/>
                  </a:srgbClr>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srgbClr val="FFFFFF"/>
                  </a:solidFill>
                  <a:effectLst/>
                  <a:uLnTx/>
                  <a:uFillTx/>
                  <a:latin typeface="Arial" panose="020B0604020202020204"/>
                  <a:cs typeface="Calibri" panose="020F0502020204030204" pitchFamily="34" charset="0"/>
                </a:endParaRPr>
              </a:p>
            </p:txBody>
          </p:sp>
          <p:sp>
            <p:nvSpPr>
              <p:cNvPr id="36" name="Round Same Side Corner Rectangle 75">
                <a:extLst>
                  <a:ext uri="{FF2B5EF4-FFF2-40B4-BE49-F238E27FC236}">
                    <a16:creationId xmlns:a16="http://schemas.microsoft.com/office/drawing/2014/main" id="{D2E4A640-B667-4F2F-8612-082DCCB43220}"/>
                  </a:ext>
                </a:extLst>
              </p:cNvPr>
              <p:cNvSpPr/>
              <p:nvPr/>
            </p:nvSpPr>
            <p:spPr>
              <a:xfrm rot="5400000">
                <a:off x="4357292" y="308351"/>
                <a:ext cx="694141" cy="2674553"/>
              </a:xfrm>
              <a:prstGeom prst="round2SameRect">
                <a:avLst/>
              </a:prstGeom>
              <a:solidFill>
                <a:srgbClr val="00AFBE"/>
              </a:solidFill>
              <a:ln w="15875" cap="flat" cmpd="sng" algn="ctr">
                <a:noFill/>
                <a:prstDash val="solid"/>
              </a:ln>
              <a:effectLst>
                <a:outerShdw blurRad="50800" dist="38100" algn="l" rotWithShape="0">
                  <a:prstClr val="black">
                    <a:alpha val="40000"/>
                  </a:prst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IN" sz="1594" b="0" i="0" u="none" strike="noStrike" kern="0" cap="none" spc="0" normalizeH="0" baseline="0" noProof="0">
                  <a:ln>
                    <a:noFill/>
                  </a:ln>
                  <a:solidFill>
                    <a:srgbClr val="FFFFFF"/>
                  </a:solidFill>
                  <a:effectLst/>
                  <a:uLnTx/>
                  <a:uFillTx/>
                  <a:latin typeface="Arial" panose="020B0604020202020204"/>
                  <a:cs typeface="Calibri" panose="020F0502020204030204" pitchFamily="34" charset="0"/>
                </a:endParaRPr>
              </a:p>
            </p:txBody>
          </p:sp>
        </p:grpSp>
        <p:sp>
          <p:nvSpPr>
            <p:cNvPr id="32" name="Rectangle 31">
              <a:extLst>
                <a:ext uri="{FF2B5EF4-FFF2-40B4-BE49-F238E27FC236}">
                  <a16:creationId xmlns:a16="http://schemas.microsoft.com/office/drawing/2014/main" id="{DF491077-A2C1-4308-A26D-7C4CC7D21306}"/>
                </a:ext>
              </a:extLst>
            </p:cNvPr>
            <p:cNvSpPr/>
            <p:nvPr/>
          </p:nvSpPr>
          <p:spPr>
            <a:xfrm>
              <a:off x="940686" y="1256746"/>
              <a:ext cx="2238606" cy="574722"/>
            </a:xfrm>
            <a:prstGeom prst="rect">
              <a:avLst/>
            </a:prstGeom>
          </p:spPr>
          <p:txBody>
            <a:bodyPr wrap="square"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FFFFFF"/>
                  </a:solidFill>
                  <a:effectLst/>
                  <a:uLnTx/>
                  <a:uFillTx/>
                  <a:latin typeface="Arial" panose="020B0604020202020204"/>
                  <a:cs typeface="Calibri" panose="020F0502020204030204" pitchFamily="34" charset="0"/>
                </a:rPr>
                <a:t>MODERNIZE</a:t>
              </a:r>
              <a:endParaRPr kumimoji="0" lang="en-US" sz="1600" b="1" i="0" u="none" strike="noStrike" kern="0" cap="none" spc="0" normalizeH="0" baseline="0" noProof="0" dirty="0">
                <a:ln>
                  <a:noFill/>
                </a:ln>
                <a:solidFill>
                  <a:srgbClr val="FFFFFF"/>
                </a:solidFill>
                <a:effectLst/>
                <a:uLnTx/>
                <a:uFillTx/>
                <a:latin typeface="Arial" panose="020B0604020202020204"/>
                <a:cs typeface="Calibri" panose="020F0502020204030204" pitchFamily="34" charset="0"/>
              </a:endParaRPr>
            </a:p>
          </p:txBody>
        </p:sp>
      </p:grpSp>
      <p:sp>
        <p:nvSpPr>
          <p:cNvPr id="4" name="Rectangle 3"/>
          <p:cNvSpPr/>
          <p:nvPr/>
        </p:nvSpPr>
        <p:spPr>
          <a:xfrm>
            <a:off x="673260" y="2382905"/>
            <a:ext cx="3276813" cy="307777"/>
          </a:xfrm>
          <a:prstGeom prst="rect">
            <a:avLst/>
          </a:prstGeom>
        </p:spPr>
        <p:txBody>
          <a:bodyPr wrap="square">
            <a:spAutoFit/>
          </a:bodyPr>
          <a:lstStyle/>
          <a:p>
            <a:pPr lvl="0"/>
            <a:r>
              <a:rPr lang="en-US" sz="1400" b="1" dirty="0"/>
              <a:t>Learn what group-connection does to </a:t>
            </a:r>
            <a:r>
              <a:rPr lang="en-US" sz="1400" b="1" dirty="0" smtClean="0"/>
              <a:t>site</a:t>
            </a:r>
            <a:endParaRPr lang="en-US" sz="1400" dirty="0"/>
          </a:p>
        </p:txBody>
      </p:sp>
      <p:sp>
        <p:nvSpPr>
          <p:cNvPr id="6" name="Rectangle 5"/>
          <p:cNvSpPr/>
          <p:nvPr/>
        </p:nvSpPr>
        <p:spPr>
          <a:xfrm>
            <a:off x="673260" y="2821639"/>
            <a:ext cx="3239937" cy="2893100"/>
          </a:xfrm>
          <a:prstGeom prst="rect">
            <a:avLst/>
          </a:prstGeom>
        </p:spPr>
        <p:txBody>
          <a:bodyPr wrap="square">
            <a:spAutoFit/>
          </a:bodyPr>
          <a:lstStyle/>
          <a:p>
            <a:pPr marL="285750" lvl="0" indent="-285750">
              <a:buFont typeface="Arial" panose="020B0604020202020204" pitchFamily="34" charset="0"/>
              <a:buChar char="•"/>
            </a:pPr>
            <a:r>
              <a:rPr lang="en-US" sz="1400" dirty="0"/>
              <a:t>Getting familiar with </a:t>
            </a:r>
            <a:r>
              <a:rPr lang="en-US" sz="1400" b="1" dirty="0"/>
              <a:t>what group-connection</a:t>
            </a:r>
            <a:r>
              <a:rPr lang="en-US" sz="1400" dirty="0"/>
              <a:t> does to </a:t>
            </a:r>
            <a:r>
              <a:rPr lang="en-US" sz="1400" dirty="0" smtClean="0"/>
              <a:t>site </a:t>
            </a:r>
            <a:r>
              <a:rPr lang="en-US" sz="1400" dirty="0"/>
              <a:t>is </a:t>
            </a:r>
            <a:r>
              <a:rPr lang="en-US" sz="1400" dirty="0" smtClean="0"/>
              <a:t>important</a:t>
            </a:r>
          </a:p>
          <a:p>
            <a:pPr marL="285750" lvl="0" indent="-285750">
              <a:buFont typeface="Arial" panose="020B0604020202020204" pitchFamily="34" charset="0"/>
              <a:buChar char="•"/>
            </a:pPr>
            <a:r>
              <a:rPr lang="en-US" sz="1400" dirty="0" smtClean="0"/>
              <a:t>Recommendation is to do </a:t>
            </a:r>
            <a:r>
              <a:rPr lang="en-US" sz="1400" dirty="0"/>
              <a:t>a manual group-connection for some test sites by using the user interface option. </a:t>
            </a:r>
            <a:endParaRPr lang="en-US" sz="1400" dirty="0" smtClean="0"/>
          </a:p>
          <a:p>
            <a:pPr marL="285750" lvl="0" indent="-285750">
              <a:buFont typeface="Arial" panose="020B0604020202020204" pitchFamily="34" charset="0"/>
              <a:buChar char="•"/>
            </a:pPr>
            <a:r>
              <a:rPr lang="en-US" sz="1400" dirty="0" smtClean="0"/>
              <a:t>Evaluate </a:t>
            </a:r>
            <a:r>
              <a:rPr lang="en-US" sz="1400" dirty="0"/>
              <a:t>whether </a:t>
            </a:r>
            <a:r>
              <a:rPr lang="en-US" sz="1400" dirty="0" smtClean="0"/>
              <a:t>there is a need </a:t>
            </a:r>
            <a:r>
              <a:rPr lang="en-US" sz="1400" dirty="0"/>
              <a:t>to keep the newly created </a:t>
            </a:r>
            <a:r>
              <a:rPr lang="en-US" sz="1400" b="1" dirty="0"/>
              <a:t>modern home page</a:t>
            </a:r>
            <a:r>
              <a:rPr lang="en-US" sz="1400" b="1" dirty="0" smtClean="0"/>
              <a:t>.</a:t>
            </a:r>
          </a:p>
          <a:p>
            <a:pPr marL="285750" lvl="0" indent="-285750">
              <a:buFont typeface="Arial" panose="020B0604020202020204" pitchFamily="34" charset="0"/>
              <a:buChar char="•"/>
            </a:pPr>
            <a:r>
              <a:rPr lang="en-US" sz="1400" dirty="0" smtClean="0"/>
              <a:t>As </a:t>
            </a:r>
            <a:r>
              <a:rPr lang="en-US" sz="1400" dirty="0"/>
              <a:t>part of the </a:t>
            </a:r>
            <a:r>
              <a:rPr lang="en-US" sz="1400" b="1" dirty="0"/>
              <a:t>modernization script</a:t>
            </a:r>
            <a:r>
              <a:rPr lang="en-US" sz="1400" dirty="0"/>
              <a:t>, </a:t>
            </a:r>
            <a:r>
              <a:rPr lang="en-US" sz="1400" dirty="0" smtClean="0"/>
              <a:t>that allow users </a:t>
            </a:r>
            <a:r>
              <a:rPr lang="en-US" sz="1400" dirty="0"/>
              <a:t>to create a tailored home page, but if the default one serves </a:t>
            </a:r>
            <a:r>
              <a:rPr lang="en-US" sz="1400" dirty="0" smtClean="0"/>
              <a:t>the </a:t>
            </a:r>
            <a:r>
              <a:rPr lang="en-US" sz="1400" dirty="0"/>
              <a:t>needs, that's the preferred option.</a:t>
            </a:r>
            <a:endParaRPr lang="en-US" sz="1400" dirty="0"/>
          </a:p>
        </p:txBody>
      </p:sp>
      <p:sp>
        <p:nvSpPr>
          <p:cNvPr id="47" name="Rectangle 46"/>
          <p:cNvSpPr/>
          <p:nvPr/>
        </p:nvSpPr>
        <p:spPr>
          <a:xfrm>
            <a:off x="4520485" y="2352127"/>
            <a:ext cx="2110578" cy="307777"/>
          </a:xfrm>
          <a:prstGeom prst="rect">
            <a:avLst/>
          </a:prstGeom>
        </p:spPr>
        <p:txBody>
          <a:bodyPr wrap="none">
            <a:spAutoFit/>
          </a:bodyPr>
          <a:lstStyle/>
          <a:p>
            <a:pPr lvl="0"/>
            <a:r>
              <a:rPr lang="en-US" sz="1400" b="1" dirty="0" smtClean="0"/>
              <a:t>Analyze the required sites</a:t>
            </a:r>
            <a:endParaRPr lang="en-US" sz="1400" dirty="0"/>
          </a:p>
        </p:txBody>
      </p:sp>
      <p:sp>
        <p:nvSpPr>
          <p:cNvPr id="48" name="Rectangle 47"/>
          <p:cNvSpPr/>
          <p:nvPr/>
        </p:nvSpPr>
        <p:spPr>
          <a:xfrm>
            <a:off x="4412504" y="2718336"/>
            <a:ext cx="3375550" cy="2893100"/>
          </a:xfrm>
          <a:prstGeom prst="rect">
            <a:avLst/>
          </a:prstGeom>
        </p:spPr>
        <p:txBody>
          <a:bodyPr wrap="square">
            <a:spAutoFit/>
          </a:bodyPr>
          <a:lstStyle/>
          <a:p>
            <a:pPr marL="285750" lvl="0" indent="-285750">
              <a:buFont typeface="Arial" panose="020B0604020202020204" pitchFamily="34" charset="0"/>
              <a:buChar char="•"/>
            </a:pPr>
            <a:r>
              <a:rPr lang="en-US" sz="1400" dirty="0"/>
              <a:t>The user interface </a:t>
            </a:r>
            <a:r>
              <a:rPr lang="en-US" sz="1400" dirty="0" smtClean="0"/>
              <a:t>option </a:t>
            </a:r>
            <a:r>
              <a:rPr lang="en-US" sz="1400" dirty="0"/>
              <a:t>is </a:t>
            </a:r>
            <a:r>
              <a:rPr lang="en-US" sz="1400" b="1" dirty="0"/>
              <a:t>not suitable </a:t>
            </a:r>
            <a:r>
              <a:rPr lang="en-US" sz="1400" dirty="0"/>
              <a:t>if </a:t>
            </a:r>
            <a:r>
              <a:rPr lang="en-US" sz="1400" dirty="0" smtClean="0"/>
              <a:t>there is a need </a:t>
            </a:r>
            <a:r>
              <a:rPr lang="en-US" sz="1400" dirty="0"/>
              <a:t>to group-connect hundreds of site collections. </a:t>
            </a:r>
            <a:endParaRPr lang="en-US" sz="1400" dirty="0" smtClean="0"/>
          </a:p>
          <a:p>
            <a:pPr marL="285750" lvl="0" indent="-285750">
              <a:buFont typeface="Arial" panose="020B0604020202020204" pitchFamily="34" charset="0"/>
              <a:buChar char="•"/>
            </a:pPr>
            <a:r>
              <a:rPr lang="en-US" sz="1400" dirty="0" smtClean="0"/>
              <a:t>Using </a:t>
            </a:r>
            <a:r>
              <a:rPr lang="en-US" sz="1400" dirty="0"/>
              <a:t>an </a:t>
            </a:r>
            <a:r>
              <a:rPr lang="en-US" sz="1400" b="1" dirty="0"/>
              <a:t>API</a:t>
            </a:r>
            <a:r>
              <a:rPr lang="en-US" sz="1400" dirty="0"/>
              <a:t> </a:t>
            </a:r>
            <a:r>
              <a:rPr lang="en-US" sz="1400" dirty="0" smtClean="0"/>
              <a:t>is the </a:t>
            </a:r>
            <a:r>
              <a:rPr lang="en-US" sz="1400" b="1" dirty="0" smtClean="0"/>
              <a:t>preferred approach</a:t>
            </a:r>
            <a:r>
              <a:rPr lang="en-US" sz="1400" dirty="0" smtClean="0"/>
              <a:t>. But it's recommended </a:t>
            </a:r>
            <a:r>
              <a:rPr lang="en-US" sz="1400" dirty="0"/>
              <a:t>to verify which sites are ready to be </a:t>
            </a:r>
            <a:r>
              <a:rPr lang="en-US" sz="1400" b="1" dirty="0"/>
              <a:t>group-connected</a:t>
            </a:r>
            <a:r>
              <a:rPr lang="en-US" sz="1400" dirty="0"/>
              <a:t> because not all sites are suitable for this.</a:t>
            </a:r>
          </a:p>
          <a:p>
            <a:pPr marL="285750" lvl="0" indent="-285750">
              <a:buFont typeface="Arial" panose="020B0604020202020204" pitchFamily="34" charset="0"/>
              <a:buChar char="•"/>
            </a:pPr>
            <a:r>
              <a:rPr lang="en-US" sz="1400" dirty="0" smtClean="0"/>
              <a:t>Use </a:t>
            </a:r>
            <a:r>
              <a:rPr lang="en-US" sz="1400" dirty="0"/>
              <a:t>the </a:t>
            </a:r>
            <a:r>
              <a:rPr lang="en-US" sz="1400" b="1" dirty="0"/>
              <a:t>SharePoint Modernization Scanner</a:t>
            </a:r>
            <a:r>
              <a:rPr lang="en-US" sz="1400" dirty="0"/>
              <a:t> to analyze </a:t>
            </a:r>
            <a:r>
              <a:rPr lang="en-US" sz="1400" dirty="0" smtClean="0"/>
              <a:t>environment and the</a:t>
            </a:r>
            <a:r>
              <a:rPr lang="en-US" sz="1400" dirty="0"/>
              <a:t> Understand and process the scanner results </a:t>
            </a:r>
            <a:r>
              <a:rPr lang="en-US" sz="1400" dirty="0" smtClean="0"/>
              <a:t> </a:t>
            </a:r>
            <a:r>
              <a:rPr lang="en-US" sz="1400" dirty="0"/>
              <a:t>to analyze the scan results.</a:t>
            </a:r>
            <a:endParaRPr lang="en-US" sz="1400" dirty="0"/>
          </a:p>
        </p:txBody>
      </p:sp>
      <p:sp>
        <p:nvSpPr>
          <p:cNvPr id="49" name="Rectangle 48"/>
          <p:cNvSpPr/>
          <p:nvPr/>
        </p:nvSpPr>
        <p:spPr>
          <a:xfrm>
            <a:off x="8378669" y="2365810"/>
            <a:ext cx="1695592" cy="307777"/>
          </a:xfrm>
          <a:prstGeom prst="rect">
            <a:avLst/>
          </a:prstGeom>
        </p:spPr>
        <p:txBody>
          <a:bodyPr wrap="none">
            <a:spAutoFit/>
          </a:bodyPr>
          <a:lstStyle/>
          <a:p>
            <a:pPr lvl="0"/>
            <a:r>
              <a:rPr lang="en-US" sz="1400" b="1" dirty="0" smtClean="0"/>
              <a:t>Modernize the sites</a:t>
            </a:r>
            <a:endParaRPr lang="en-US" sz="1400" dirty="0"/>
          </a:p>
        </p:txBody>
      </p:sp>
      <p:sp>
        <p:nvSpPr>
          <p:cNvPr id="50" name="Rectangle 49"/>
          <p:cNvSpPr/>
          <p:nvPr/>
        </p:nvSpPr>
        <p:spPr>
          <a:xfrm>
            <a:off x="8275182" y="2637119"/>
            <a:ext cx="3267849" cy="3323987"/>
          </a:xfrm>
          <a:prstGeom prst="rect">
            <a:avLst/>
          </a:prstGeom>
        </p:spPr>
        <p:txBody>
          <a:bodyPr wrap="square">
            <a:spAutoFit/>
          </a:bodyPr>
          <a:lstStyle/>
          <a:p>
            <a:pPr marL="285750" lvl="0" indent="-285750">
              <a:buFont typeface="Arial" panose="020B0604020202020204" pitchFamily="34" charset="0"/>
              <a:buChar char="•"/>
            </a:pPr>
            <a:r>
              <a:rPr lang="en-US" sz="1400" dirty="0"/>
              <a:t>The bulk </a:t>
            </a:r>
            <a:r>
              <a:rPr lang="en-US" sz="1400" b="1" dirty="0"/>
              <a:t>group-connect process </a:t>
            </a:r>
            <a:r>
              <a:rPr lang="en-US" sz="1400" dirty="0"/>
              <a:t>consists of two steps:</a:t>
            </a:r>
          </a:p>
          <a:p>
            <a:pPr marL="742950" lvl="1" indent="-285750">
              <a:buFont typeface="Arial" panose="020B0604020202020204" pitchFamily="34" charset="0"/>
              <a:buChar char="•"/>
            </a:pPr>
            <a:r>
              <a:rPr lang="en-US" sz="1400" dirty="0"/>
              <a:t>Prepare and validate an input file that </a:t>
            </a:r>
            <a:r>
              <a:rPr lang="en-US" sz="1400" dirty="0" smtClean="0"/>
              <a:t>will </a:t>
            </a:r>
            <a:r>
              <a:rPr lang="en-US" sz="1400" dirty="0"/>
              <a:t>use to drive the bulk group-connect process.</a:t>
            </a:r>
          </a:p>
          <a:p>
            <a:pPr marL="742950" lvl="1" indent="-285750">
              <a:buFont typeface="Arial" panose="020B0604020202020204" pitchFamily="34" charset="0"/>
              <a:buChar char="•"/>
            </a:pPr>
            <a:r>
              <a:rPr lang="en-US" sz="1400" dirty="0"/>
              <a:t>Run the bulk group-connect process.</a:t>
            </a:r>
          </a:p>
          <a:p>
            <a:pPr marL="285750" indent="-285750">
              <a:buFont typeface="Arial" panose="020B0604020202020204" pitchFamily="34" charset="0"/>
              <a:buChar char="•"/>
            </a:pPr>
            <a:r>
              <a:rPr lang="en-US" sz="1400" dirty="0"/>
              <a:t>REST: POST _</a:t>
            </a:r>
            <a:r>
              <a:rPr lang="en-US" sz="1400" dirty="0" err="1"/>
              <a:t>api</a:t>
            </a:r>
            <a:r>
              <a:rPr lang="en-US" sz="1400" dirty="0"/>
              <a:t>/</a:t>
            </a:r>
            <a:r>
              <a:rPr lang="en-US" sz="1400" dirty="0" err="1"/>
              <a:t>GroupSiteManager</a:t>
            </a:r>
            <a:r>
              <a:rPr lang="en-US" sz="1400" dirty="0"/>
              <a:t>/</a:t>
            </a:r>
            <a:r>
              <a:rPr lang="en-US" sz="1400" dirty="0" err="1"/>
              <a:t>CreateGroupForSite</a:t>
            </a:r>
            <a:endParaRPr lang="en-US" sz="1400" dirty="0"/>
          </a:p>
          <a:p>
            <a:pPr marL="285750" indent="-285750">
              <a:buFont typeface="Arial" panose="020B0604020202020204" pitchFamily="34" charset="0"/>
              <a:buChar char="•"/>
            </a:pPr>
            <a:r>
              <a:rPr lang="en-US" sz="1400" dirty="0"/>
              <a:t>CSOM: </a:t>
            </a:r>
            <a:r>
              <a:rPr lang="en-US" sz="1400" dirty="0" err="1"/>
              <a:t>Tenant.CreateGroupForSite</a:t>
            </a:r>
            <a:r>
              <a:rPr lang="en-US" sz="1400" dirty="0"/>
              <a:t>()</a:t>
            </a:r>
          </a:p>
          <a:p>
            <a:pPr marL="285750" indent="-285750">
              <a:buFont typeface="Arial" panose="020B0604020202020204" pitchFamily="34" charset="0"/>
              <a:buChar char="•"/>
            </a:pPr>
            <a:r>
              <a:rPr lang="en-US" sz="1400" dirty="0"/>
              <a:t>OOB SharePoint Online PS: Set-SPOSiteOffice365Group</a:t>
            </a:r>
          </a:p>
          <a:p>
            <a:pPr marL="285750" indent="-285750">
              <a:buFont typeface="Arial" panose="020B0604020202020204" pitchFamily="34" charset="0"/>
              <a:buChar char="•"/>
            </a:pPr>
            <a:r>
              <a:rPr lang="en-US" sz="1400" dirty="0"/>
              <a:t>SharePoint PnP PowerShell: Add-PnPOffice365GroupToSite</a:t>
            </a:r>
            <a:endParaRPr lang="en-US" sz="1400" dirty="0"/>
          </a:p>
        </p:txBody>
      </p:sp>
    </p:spTree>
    <p:extLst>
      <p:ext uri="{BB962C8B-B14F-4D97-AF65-F5344CB8AC3E}">
        <p14:creationId xmlns:p14="http://schemas.microsoft.com/office/powerpoint/2010/main" val="22169160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fr-FR" sz="3600" dirty="0" err="1"/>
              <a:t>Modernizing</a:t>
            </a:r>
            <a:r>
              <a:rPr lang="fr-FR" sz="3600" dirty="0"/>
              <a:t> </a:t>
            </a:r>
            <a:r>
              <a:rPr lang="fr-FR" sz="3600" dirty="0" err="1"/>
              <a:t>Publishing</a:t>
            </a:r>
            <a:r>
              <a:rPr lang="fr-FR" sz="3600" dirty="0"/>
              <a:t> Portal</a:t>
            </a:r>
            <a:endParaRPr lang="en-US" sz="3600" dirty="0"/>
          </a:p>
        </p:txBody>
      </p:sp>
      <p:sp>
        <p:nvSpPr>
          <p:cNvPr id="3" name="TextBox 2">
            <a:extLst>
              <a:ext uri="{FF2B5EF4-FFF2-40B4-BE49-F238E27FC236}">
                <a16:creationId xmlns:a16="http://schemas.microsoft.com/office/drawing/2014/main" id="{5318F86B-DFD8-466C-BBE3-37B41016F4DD}"/>
              </a:ext>
            </a:extLst>
          </p:cNvPr>
          <p:cNvSpPr txBox="1"/>
          <p:nvPr/>
        </p:nvSpPr>
        <p:spPr>
          <a:xfrm>
            <a:off x="1232847" y="6293482"/>
            <a:ext cx="10809027" cy="307777"/>
          </a:xfrm>
          <a:prstGeom prst="rect">
            <a:avLst/>
          </a:prstGeom>
          <a:noFill/>
        </p:spPr>
        <p:txBody>
          <a:bodyPr wrap="square">
            <a:spAutoFit/>
          </a:bodyPr>
          <a:lstStyle/>
          <a:p>
            <a:r>
              <a:rPr lang="en-US" sz="1400" i="1" dirty="0"/>
              <a:t>Please refer to MS site below for more </a:t>
            </a:r>
            <a:r>
              <a:rPr lang="en-US" sz="1400" i="1" dirty="0" smtClean="0"/>
              <a:t>details - </a:t>
            </a:r>
            <a:r>
              <a:rPr lang="en-US" sz="1400" i="1" dirty="0" smtClean="0">
                <a:hlinkClick r:id="rId3"/>
              </a:rPr>
              <a:t>https</a:t>
            </a:r>
            <a:r>
              <a:rPr lang="en-US" sz="1400" i="1" dirty="0">
                <a:hlinkClick r:id="rId3"/>
              </a:rPr>
              <a:t>://docs.microsoft.com/en-us/sharepoint/dev/transform/modernize-publishing-portal</a:t>
            </a:r>
            <a:r>
              <a:rPr lang="en-US" sz="1400" i="1" dirty="0"/>
              <a:t> </a:t>
            </a:r>
          </a:p>
        </p:txBody>
      </p:sp>
      <p:graphicFrame>
        <p:nvGraphicFramePr>
          <p:cNvPr id="8" name="Table 7">
            <a:extLst>
              <a:ext uri="{FF2B5EF4-FFF2-40B4-BE49-F238E27FC236}">
                <a16:creationId xmlns:a16="http://schemas.microsoft.com/office/drawing/2014/main" id="{B874130D-1700-43EC-ADC0-AD413029798E}"/>
              </a:ext>
            </a:extLst>
          </p:cNvPr>
          <p:cNvGraphicFramePr>
            <a:graphicFrameLocks noGrp="1"/>
          </p:cNvGraphicFramePr>
          <p:nvPr>
            <p:extLst>
              <p:ext uri="{D42A27DB-BD31-4B8C-83A1-F6EECF244321}">
                <p14:modId xmlns:p14="http://schemas.microsoft.com/office/powerpoint/2010/main" val="1377994701"/>
              </p:ext>
            </p:extLst>
          </p:nvPr>
        </p:nvGraphicFramePr>
        <p:xfrm>
          <a:off x="142240" y="1178560"/>
          <a:ext cx="11734800" cy="5057955"/>
        </p:xfrm>
        <a:graphic>
          <a:graphicData uri="http://schemas.openxmlformats.org/drawingml/2006/table">
            <a:tbl>
              <a:tblPr firstRow="1">
                <a:tableStyleId>{3C2FFA5D-87B4-456A-9821-1D502468CF0F}</a:tableStyleId>
              </a:tblPr>
              <a:tblGrid>
                <a:gridCol w="2873915">
                  <a:extLst>
                    <a:ext uri="{9D8B030D-6E8A-4147-A177-3AD203B41FA5}">
                      <a16:colId xmlns:a16="http://schemas.microsoft.com/office/drawing/2014/main" val="2788722758"/>
                    </a:ext>
                  </a:extLst>
                </a:gridCol>
                <a:gridCol w="8860885">
                  <a:extLst>
                    <a:ext uri="{9D8B030D-6E8A-4147-A177-3AD203B41FA5}">
                      <a16:colId xmlns:a16="http://schemas.microsoft.com/office/drawing/2014/main" val="2911833351"/>
                    </a:ext>
                  </a:extLst>
                </a:gridCol>
              </a:tblGrid>
              <a:tr h="189709">
                <a:tc>
                  <a:txBody>
                    <a:bodyPr/>
                    <a:lstStyle/>
                    <a:p>
                      <a:pPr marL="0" algn="ctr" defTabSz="914400" rtl="0" eaLnBrk="1" fontAlgn="t" latinLnBrk="0" hangingPunct="1"/>
                      <a:r>
                        <a:rPr lang="en-US" sz="1400" b="1" u="none" strike="noStrike" kern="1200" dirty="0">
                          <a:solidFill>
                            <a:schemeClr val="tx1"/>
                          </a:solidFill>
                          <a:effectLst/>
                          <a:latin typeface="+mn-lt"/>
                          <a:ea typeface="+mn-ea"/>
                          <a:cs typeface="+mn-cs"/>
                        </a:rPr>
                        <a:t>Activity</a:t>
                      </a:r>
                    </a:p>
                  </a:txBody>
                  <a:tcPr marL="38894" marR="38894" marT="17951" marB="17951" anchor="ctr">
                    <a:solidFill>
                      <a:srgbClr val="99CCFF"/>
                    </a:solidFill>
                  </a:tcPr>
                </a:tc>
                <a:tc>
                  <a:txBody>
                    <a:bodyPr/>
                    <a:lstStyle/>
                    <a:p>
                      <a:pPr marL="0" algn="ctr" defTabSz="914400" rtl="0" eaLnBrk="1" fontAlgn="t" latinLnBrk="0" hangingPunct="1"/>
                      <a:r>
                        <a:rPr lang="en-US" sz="1400" b="1" u="none" strike="noStrike" kern="1200" dirty="0">
                          <a:solidFill>
                            <a:schemeClr val="tx1"/>
                          </a:solidFill>
                          <a:effectLst/>
                          <a:latin typeface="+mn-lt"/>
                          <a:ea typeface="+mn-ea"/>
                          <a:cs typeface="+mn-cs"/>
                        </a:rPr>
                        <a:t>Approach</a:t>
                      </a:r>
                    </a:p>
                  </a:txBody>
                  <a:tcPr marL="38894" marR="38894" marT="17951" marB="17951" anchor="ctr">
                    <a:solidFill>
                      <a:srgbClr val="99CCFF"/>
                    </a:solidFill>
                  </a:tcPr>
                </a:tc>
                <a:extLst>
                  <a:ext uri="{0D108BD9-81ED-4DB2-BD59-A6C34878D82A}">
                    <a16:rowId xmlns:a16="http://schemas.microsoft.com/office/drawing/2014/main" val="1552505981"/>
                  </a:ext>
                </a:extLst>
              </a:tr>
              <a:tr h="932045">
                <a:tc>
                  <a:txBody>
                    <a:bodyPr/>
                    <a:lstStyle/>
                    <a:p>
                      <a:r>
                        <a:rPr lang="en-US" sz="1400" dirty="0">
                          <a:effectLst/>
                        </a:rPr>
                        <a:t>Information </a:t>
                      </a:r>
                      <a:r>
                        <a:rPr lang="en-US" sz="1400" dirty="0" smtClean="0">
                          <a:effectLst/>
                        </a:rPr>
                        <a:t>Architecture</a:t>
                      </a:r>
                      <a:endParaRPr lang="en-US" sz="1400" dirty="0">
                        <a:effectLst/>
                      </a:endParaRPr>
                    </a:p>
                  </a:txBody>
                  <a:tcPr marL="38894" marR="38894" marT="17951" marB="17951" anchor="ctr">
                    <a:solidFill>
                      <a:schemeClr val="bg1"/>
                    </a:solidFill>
                  </a:tcPr>
                </a:tc>
                <a:tc>
                  <a:txBody>
                    <a:bodyPr/>
                    <a:lstStyle/>
                    <a:p>
                      <a:r>
                        <a:rPr lang="en-US" sz="1400" dirty="0">
                          <a:effectLst/>
                        </a:rPr>
                        <a:t>Designing and building the </a:t>
                      </a:r>
                      <a:r>
                        <a:rPr lang="en-US" sz="1400" b="1" dirty="0" smtClean="0">
                          <a:effectLst/>
                        </a:rPr>
                        <a:t>Information </a:t>
                      </a:r>
                      <a:r>
                        <a:rPr lang="en-US" sz="1400" b="1" dirty="0">
                          <a:effectLst/>
                        </a:rPr>
                        <a:t>A</a:t>
                      </a:r>
                      <a:r>
                        <a:rPr lang="en-US" sz="1400" b="1" dirty="0" smtClean="0">
                          <a:effectLst/>
                        </a:rPr>
                        <a:t>rchitecture </a:t>
                      </a:r>
                      <a:r>
                        <a:rPr lang="en-US" sz="1400" dirty="0">
                          <a:effectLst/>
                        </a:rPr>
                        <a:t>for </a:t>
                      </a:r>
                      <a:r>
                        <a:rPr lang="en-US" sz="1400" dirty="0" smtClean="0">
                          <a:effectLst/>
                        </a:rPr>
                        <a:t>a </a:t>
                      </a:r>
                      <a:r>
                        <a:rPr lang="en-US" sz="1400" dirty="0">
                          <a:effectLst/>
                        </a:rPr>
                        <a:t>new portal is a manual effort. This includes building a new site structure and defining the future </a:t>
                      </a:r>
                      <a:r>
                        <a:rPr lang="en-US" sz="1400" b="1" dirty="0">
                          <a:effectLst/>
                        </a:rPr>
                        <a:t>metadata model </a:t>
                      </a:r>
                      <a:r>
                        <a:rPr lang="en-US" sz="1400" dirty="0">
                          <a:effectLst/>
                        </a:rPr>
                        <a:t>that will be used. The modern portal will start with new site collections and this new start is an opportunity to start "</a:t>
                      </a:r>
                      <a:r>
                        <a:rPr lang="en-US" sz="1400" b="1" dirty="0">
                          <a:effectLst/>
                        </a:rPr>
                        <a:t>clean</a:t>
                      </a:r>
                      <a:r>
                        <a:rPr lang="en-US" sz="1400" dirty="0">
                          <a:effectLst/>
                        </a:rPr>
                        <a:t>" as well.</a:t>
                      </a:r>
                    </a:p>
                  </a:txBody>
                  <a:tcPr marL="38894" marR="38894" marT="17951" marB="17951" anchor="ctr">
                    <a:solidFill>
                      <a:schemeClr val="bg1"/>
                    </a:solidFill>
                  </a:tcPr>
                </a:tc>
                <a:extLst>
                  <a:ext uri="{0D108BD9-81ED-4DB2-BD59-A6C34878D82A}">
                    <a16:rowId xmlns:a16="http://schemas.microsoft.com/office/drawing/2014/main" val="1889221107"/>
                  </a:ext>
                </a:extLst>
              </a:tr>
              <a:tr h="932045">
                <a:tc>
                  <a:txBody>
                    <a:bodyPr/>
                    <a:lstStyle/>
                    <a:p>
                      <a:r>
                        <a:rPr lang="en-US" sz="1400" dirty="0">
                          <a:effectLst/>
                        </a:rPr>
                        <a:t>Document and </a:t>
                      </a:r>
                      <a:r>
                        <a:rPr lang="en-US" sz="1400" dirty="0" smtClean="0">
                          <a:effectLst/>
                        </a:rPr>
                        <a:t>List </a:t>
                      </a:r>
                      <a:r>
                        <a:rPr lang="en-US" sz="1400" dirty="0">
                          <a:effectLst/>
                        </a:rPr>
                        <a:t>I</a:t>
                      </a:r>
                      <a:r>
                        <a:rPr lang="en-US" sz="1400" dirty="0" smtClean="0">
                          <a:effectLst/>
                        </a:rPr>
                        <a:t>tem </a:t>
                      </a:r>
                      <a:r>
                        <a:rPr lang="en-US" sz="1400" dirty="0">
                          <a:effectLst/>
                        </a:rPr>
                        <a:t>M</a:t>
                      </a:r>
                      <a:r>
                        <a:rPr lang="en-US" sz="1400" dirty="0" smtClean="0">
                          <a:effectLst/>
                        </a:rPr>
                        <a:t>igration</a:t>
                      </a:r>
                      <a:endParaRPr lang="en-US" sz="1400" dirty="0">
                        <a:effectLst/>
                      </a:endParaRPr>
                    </a:p>
                  </a:txBody>
                  <a:tcPr marL="38894" marR="38894" marT="17951" marB="17951" anchor="ctr">
                    <a:solidFill>
                      <a:schemeClr val="bg1"/>
                    </a:solidFill>
                  </a:tcPr>
                </a:tc>
                <a:tc>
                  <a:txBody>
                    <a:bodyPr/>
                    <a:lstStyle/>
                    <a:p>
                      <a:r>
                        <a:rPr lang="en-US" sz="1400" dirty="0">
                          <a:effectLst/>
                        </a:rPr>
                        <a:t>If </a:t>
                      </a:r>
                      <a:r>
                        <a:rPr lang="en-US" sz="1400" dirty="0" smtClean="0">
                          <a:effectLst/>
                        </a:rPr>
                        <a:t>any </a:t>
                      </a:r>
                      <a:r>
                        <a:rPr lang="en-US" sz="1400" dirty="0">
                          <a:effectLst/>
                        </a:rPr>
                        <a:t>classic portal has </a:t>
                      </a:r>
                      <a:r>
                        <a:rPr lang="en-US" sz="1400" b="1" dirty="0">
                          <a:effectLst/>
                        </a:rPr>
                        <a:t>document libraries and lists </a:t>
                      </a:r>
                      <a:r>
                        <a:rPr lang="en-US" sz="1400" dirty="0">
                          <a:effectLst/>
                        </a:rPr>
                        <a:t>with information that </a:t>
                      </a:r>
                      <a:r>
                        <a:rPr lang="en-US" sz="1400" dirty="0" smtClean="0">
                          <a:effectLst/>
                        </a:rPr>
                        <a:t>need </a:t>
                      </a:r>
                      <a:r>
                        <a:rPr lang="en-US" sz="1400" dirty="0">
                          <a:effectLst/>
                        </a:rPr>
                        <a:t>to </a:t>
                      </a:r>
                      <a:r>
                        <a:rPr lang="en-US" sz="1400" dirty="0" smtClean="0">
                          <a:effectLst/>
                        </a:rPr>
                        <a:t>be retained, </a:t>
                      </a:r>
                      <a:r>
                        <a:rPr lang="en-US" sz="1400" dirty="0">
                          <a:effectLst/>
                        </a:rPr>
                        <a:t>then these need to be copied over to the new libraries and lists in the </a:t>
                      </a:r>
                      <a:r>
                        <a:rPr lang="en-US" sz="1400" b="1" dirty="0">
                          <a:effectLst/>
                        </a:rPr>
                        <a:t>newly created site collections</a:t>
                      </a:r>
                      <a:r>
                        <a:rPr lang="en-US" sz="1400" dirty="0">
                          <a:effectLst/>
                        </a:rPr>
                        <a:t>. For this </a:t>
                      </a:r>
                      <a:r>
                        <a:rPr lang="en-US" sz="1400" dirty="0" smtClean="0">
                          <a:effectLst/>
                        </a:rPr>
                        <a:t>plan</a:t>
                      </a:r>
                      <a:r>
                        <a:rPr lang="en-US" sz="1400" baseline="0" dirty="0" smtClean="0">
                          <a:effectLst/>
                        </a:rPr>
                        <a:t> for</a:t>
                      </a:r>
                      <a:r>
                        <a:rPr lang="en-US" sz="1400" dirty="0" smtClean="0">
                          <a:effectLst/>
                        </a:rPr>
                        <a:t> </a:t>
                      </a:r>
                      <a:r>
                        <a:rPr lang="en-US" sz="1400" dirty="0">
                          <a:effectLst/>
                        </a:rPr>
                        <a:t>either use the built-in </a:t>
                      </a:r>
                      <a:r>
                        <a:rPr lang="en-US" sz="1400" b="1" dirty="0">
                          <a:effectLst/>
                        </a:rPr>
                        <a:t>SharePoint Online copy features </a:t>
                      </a:r>
                      <a:r>
                        <a:rPr lang="en-US" sz="1400" dirty="0">
                          <a:effectLst/>
                        </a:rPr>
                        <a:t>or use </a:t>
                      </a:r>
                      <a:r>
                        <a:rPr lang="en-US" sz="1400" b="1" dirty="0">
                          <a:effectLst/>
                        </a:rPr>
                        <a:t>third party migration tooling</a:t>
                      </a:r>
                      <a:r>
                        <a:rPr lang="en-US" sz="1400" dirty="0">
                          <a:effectLst/>
                        </a:rPr>
                        <a:t>.</a:t>
                      </a:r>
                    </a:p>
                  </a:txBody>
                  <a:tcPr marL="38894" marR="38894" marT="17951" marB="17951" anchor="ctr">
                    <a:solidFill>
                      <a:schemeClr val="bg1"/>
                    </a:solidFill>
                  </a:tcPr>
                </a:tc>
                <a:extLst>
                  <a:ext uri="{0D108BD9-81ED-4DB2-BD59-A6C34878D82A}">
                    <a16:rowId xmlns:a16="http://schemas.microsoft.com/office/drawing/2014/main" val="2973242332"/>
                  </a:ext>
                </a:extLst>
              </a:tr>
              <a:tr h="1080513">
                <a:tc>
                  <a:txBody>
                    <a:bodyPr/>
                    <a:lstStyle/>
                    <a:p>
                      <a:r>
                        <a:rPr lang="en-US" sz="1400">
                          <a:effectLst/>
                        </a:rPr>
                        <a:t>Branding and Customizations</a:t>
                      </a:r>
                    </a:p>
                  </a:txBody>
                  <a:tcPr marL="38894" marR="38894" marT="17951" marB="17951" anchor="ctr">
                    <a:solidFill>
                      <a:schemeClr val="bg1"/>
                    </a:solidFill>
                  </a:tcPr>
                </a:tc>
                <a:tc>
                  <a:txBody>
                    <a:bodyPr/>
                    <a:lstStyle/>
                    <a:p>
                      <a:r>
                        <a:rPr lang="en-US" sz="1400" dirty="0">
                          <a:effectLst/>
                        </a:rPr>
                        <a:t>Classic portals often used a heavily </a:t>
                      </a:r>
                      <a:r>
                        <a:rPr lang="en-US" sz="1400" b="1" dirty="0">
                          <a:effectLst/>
                        </a:rPr>
                        <a:t>customized user interface </a:t>
                      </a:r>
                      <a:r>
                        <a:rPr lang="en-US" sz="1400" dirty="0">
                          <a:effectLst/>
                        </a:rPr>
                        <a:t>and lot's of </a:t>
                      </a:r>
                      <a:r>
                        <a:rPr lang="en-US" sz="1400" b="1" dirty="0">
                          <a:effectLst/>
                        </a:rPr>
                        <a:t>customizations</a:t>
                      </a:r>
                      <a:r>
                        <a:rPr lang="en-US" sz="1400" dirty="0">
                          <a:effectLst/>
                        </a:rPr>
                        <a:t>. For modern portals there's less need for this, but if </a:t>
                      </a:r>
                      <a:r>
                        <a:rPr lang="en-US" sz="1400" dirty="0" smtClean="0">
                          <a:effectLst/>
                        </a:rPr>
                        <a:t>there is a </a:t>
                      </a:r>
                      <a:r>
                        <a:rPr lang="en-US" sz="1400" dirty="0">
                          <a:effectLst/>
                        </a:rPr>
                        <a:t>need customizations </a:t>
                      </a:r>
                      <a:r>
                        <a:rPr lang="en-US" sz="1400" dirty="0" smtClean="0">
                          <a:effectLst/>
                        </a:rPr>
                        <a:t>then</a:t>
                      </a:r>
                      <a:r>
                        <a:rPr lang="en-US" sz="1400" baseline="0" dirty="0" smtClean="0">
                          <a:effectLst/>
                        </a:rPr>
                        <a:t> we’ll</a:t>
                      </a:r>
                      <a:r>
                        <a:rPr lang="en-US" sz="1400" dirty="0" smtClean="0">
                          <a:effectLst/>
                        </a:rPr>
                        <a:t> </a:t>
                      </a:r>
                      <a:r>
                        <a:rPr lang="en-US" sz="1400" dirty="0">
                          <a:effectLst/>
                        </a:rPr>
                        <a:t>have to </a:t>
                      </a:r>
                      <a:r>
                        <a:rPr lang="en-US" sz="1400" b="1" dirty="0">
                          <a:effectLst/>
                        </a:rPr>
                        <a:t>recreate the needed customizations </a:t>
                      </a:r>
                      <a:r>
                        <a:rPr lang="en-US" sz="1400" dirty="0">
                          <a:effectLst/>
                        </a:rPr>
                        <a:t>using techniques that allow them to work on modern portal pages. </a:t>
                      </a:r>
                    </a:p>
                  </a:txBody>
                  <a:tcPr marL="38894" marR="38894" marT="17951" marB="17951" anchor="ctr">
                    <a:solidFill>
                      <a:schemeClr val="bg1"/>
                    </a:solidFill>
                  </a:tcPr>
                </a:tc>
                <a:extLst>
                  <a:ext uri="{0D108BD9-81ED-4DB2-BD59-A6C34878D82A}">
                    <a16:rowId xmlns:a16="http://schemas.microsoft.com/office/drawing/2014/main" val="14124365"/>
                  </a:ext>
                </a:extLst>
              </a:tr>
              <a:tr h="932045">
                <a:tc>
                  <a:txBody>
                    <a:bodyPr/>
                    <a:lstStyle/>
                    <a:p>
                      <a:r>
                        <a:rPr lang="en-US" sz="1400" dirty="0">
                          <a:effectLst/>
                        </a:rPr>
                        <a:t>Transformation of the </a:t>
                      </a:r>
                      <a:r>
                        <a:rPr lang="en-US" sz="1400" dirty="0" smtClean="0">
                          <a:effectLst/>
                        </a:rPr>
                        <a:t>Page </a:t>
                      </a:r>
                      <a:r>
                        <a:rPr lang="en-US" sz="1400" dirty="0">
                          <a:effectLst/>
                        </a:rPr>
                        <a:t>C</a:t>
                      </a:r>
                      <a:r>
                        <a:rPr lang="en-US" sz="1400" dirty="0" smtClean="0">
                          <a:effectLst/>
                        </a:rPr>
                        <a:t>ontent</a:t>
                      </a:r>
                      <a:endParaRPr lang="en-US" sz="1400" dirty="0">
                        <a:effectLst/>
                      </a:endParaRPr>
                    </a:p>
                  </a:txBody>
                  <a:tcPr marL="38894" marR="38894" marT="17951" marB="17951" anchor="ctr">
                    <a:solidFill>
                      <a:schemeClr val="bg1"/>
                    </a:solidFill>
                  </a:tcPr>
                </a:tc>
                <a:tc>
                  <a:txBody>
                    <a:bodyPr/>
                    <a:lstStyle/>
                    <a:p>
                      <a:r>
                        <a:rPr lang="en-US" sz="1400" dirty="0">
                          <a:effectLst/>
                        </a:rPr>
                        <a:t>If </a:t>
                      </a:r>
                      <a:r>
                        <a:rPr lang="en-US" sz="1400" dirty="0" smtClean="0">
                          <a:effectLst/>
                        </a:rPr>
                        <a:t>there</a:t>
                      </a:r>
                      <a:r>
                        <a:rPr lang="en-US" sz="1400" baseline="0" dirty="0" smtClean="0">
                          <a:effectLst/>
                        </a:rPr>
                        <a:t> is</a:t>
                      </a:r>
                      <a:r>
                        <a:rPr lang="en-US" sz="1400" dirty="0" smtClean="0">
                          <a:effectLst/>
                        </a:rPr>
                        <a:t> </a:t>
                      </a:r>
                      <a:r>
                        <a:rPr lang="en-US" sz="1400" dirty="0">
                          <a:effectLst/>
                        </a:rPr>
                        <a:t>a large volume of pages to migrate it makes sense to automate this using the </a:t>
                      </a:r>
                      <a:r>
                        <a:rPr lang="en-US" sz="1400" b="1" u="none" strike="noStrike" dirty="0">
                          <a:effectLst/>
                        </a:rPr>
                        <a:t>PnP Page Transformation technology</a:t>
                      </a:r>
                      <a:r>
                        <a:rPr lang="en-US" sz="1400" dirty="0">
                          <a:effectLst/>
                        </a:rPr>
                        <a:t>. </a:t>
                      </a:r>
                      <a:r>
                        <a:rPr lang="en-US" sz="1400" dirty="0" smtClean="0">
                          <a:effectLst/>
                        </a:rPr>
                        <a:t>Plan</a:t>
                      </a:r>
                      <a:r>
                        <a:rPr lang="en-US" sz="1400" baseline="0" dirty="0" smtClean="0">
                          <a:effectLst/>
                        </a:rPr>
                        <a:t> to</a:t>
                      </a:r>
                      <a:r>
                        <a:rPr lang="en-US" sz="1400" dirty="0" smtClean="0">
                          <a:effectLst/>
                        </a:rPr>
                        <a:t> </a:t>
                      </a:r>
                      <a:r>
                        <a:rPr lang="en-US" sz="1400" dirty="0">
                          <a:effectLst/>
                        </a:rPr>
                        <a:t>have </a:t>
                      </a:r>
                      <a:r>
                        <a:rPr lang="en-US" sz="1400" b="1" dirty="0">
                          <a:effectLst/>
                        </a:rPr>
                        <a:t>fine grained control </a:t>
                      </a:r>
                      <a:r>
                        <a:rPr lang="en-US" sz="1400" dirty="0">
                          <a:effectLst/>
                        </a:rPr>
                        <a:t>on what page content ends up on the new page, what content becomes metadata and much more via page layout templates.</a:t>
                      </a:r>
                    </a:p>
                  </a:txBody>
                  <a:tcPr marL="38894" marR="38894" marT="17951" marB="17951" anchor="ctr">
                    <a:solidFill>
                      <a:schemeClr val="bg1"/>
                    </a:solidFill>
                  </a:tcPr>
                </a:tc>
                <a:extLst>
                  <a:ext uri="{0D108BD9-81ED-4DB2-BD59-A6C34878D82A}">
                    <a16:rowId xmlns:a16="http://schemas.microsoft.com/office/drawing/2014/main" val="3609332344"/>
                  </a:ext>
                </a:extLst>
              </a:tr>
              <a:tr h="932045">
                <a:tc>
                  <a:txBody>
                    <a:bodyPr/>
                    <a:lstStyle/>
                    <a:p>
                      <a:r>
                        <a:rPr lang="en-US" sz="1400" dirty="0">
                          <a:effectLst/>
                        </a:rPr>
                        <a:t>Home </a:t>
                      </a:r>
                      <a:r>
                        <a:rPr lang="en-US" sz="1400" dirty="0" smtClean="0">
                          <a:effectLst/>
                        </a:rPr>
                        <a:t>Pages</a:t>
                      </a:r>
                      <a:endParaRPr lang="en-US" sz="1400" dirty="0">
                        <a:effectLst/>
                      </a:endParaRPr>
                    </a:p>
                  </a:txBody>
                  <a:tcPr marL="38894" marR="38894" marT="17951" marB="17951" anchor="ctr">
                    <a:solidFill>
                      <a:schemeClr val="bg1"/>
                    </a:solidFill>
                  </a:tcPr>
                </a:tc>
                <a:tc>
                  <a:txBody>
                    <a:bodyPr/>
                    <a:lstStyle/>
                    <a:p>
                      <a:r>
                        <a:rPr lang="en-US" sz="1400" dirty="0">
                          <a:effectLst/>
                        </a:rPr>
                        <a:t>Home pages typically do not lent themselves very well for an automated transformation given the underlaying </a:t>
                      </a:r>
                      <a:r>
                        <a:rPr lang="en-US" sz="1400" b="1" dirty="0">
                          <a:effectLst/>
                        </a:rPr>
                        <a:t>information architecture differences between the classic and modern portal</a:t>
                      </a:r>
                      <a:r>
                        <a:rPr lang="en-US" sz="1400" dirty="0">
                          <a:effectLst/>
                        </a:rPr>
                        <a:t>, hence it's recommended to manually create the new home pages.</a:t>
                      </a:r>
                    </a:p>
                  </a:txBody>
                  <a:tcPr marL="38894" marR="38894" marT="17951" marB="17951" anchor="ctr">
                    <a:solidFill>
                      <a:schemeClr val="bg1"/>
                    </a:solidFill>
                  </a:tcPr>
                </a:tc>
                <a:extLst>
                  <a:ext uri="{0D108BD9-81ED-4DB2-BD59-A6C34878D82A}">
                    <a16:rowId xmlns:a16="http://schemas.microsoft.com/office/drawing/2014/main" val="1317742120"/>
                  </a:ext>
                </a:extLst>
              </a:tr>
            </a:tbl>
          </a:graphicData>
        </a:graphic>
      </p:graphicFrame>
    </p:spTree>
    <p:extLst>
      <p:ext uri="{BB962C8B-B14F-4D97-AF65-F5344CB8AC3E}">
        <p14:creationId xmlns:p14="http://schemas.microsoft.com/office/powerpoint/2010/main" val="3259595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974006" y="4740579"/>
            <a:ext cx="4569024" cy="13821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48525" y="4740579"/>
            <a:ext cx="4282782" cy="138215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3FFB20-F660-42CA-B530-CB9C50157EC7}"/>
              </a:ext>
            </a:extLst>
          </p:cNvPr>
          <p:cNvSpPr>
            <a:spLocks noGrp="1"/>
          </p:cNvSpPr>
          <p:nvPr>
            <p:ph type="title"/>
          </p:nvPr>
        </p:nvSpPr>
        <p:spPr/>
        <p:txBody>
          <a:bodyPr>
            <a:normAutofit fontScale="90000"/>
          </a:bodyPr>
          <a:lstStyle/>
          <a:p>
            <a:r>
              <a:rPr lang="fr-FR" sz="4400"/>
              <a:t>Modernizing Publishing Portal</a:t>
            </a:r>
            <a:endParaRPr lang="en-US" dirty="0"/>
          </a:p>
        </p:txBody>
      </p:sp>
      <p:pic>
        <p:nvPicPr>
          <p:cNvPr id="10" name="Picture 2" descr="Classic portals typically are using deeply nested site structures as shown below. In each site there's Pages library holding pages that are associated with a given content type (page metadata) and page layout (page wire frame).">
            <a:extLst>
              <a:ext uri="{FF2B5EF4-FFF2-40B4-BE49-F238E27FC236}">
                <a16:creationId xmlns:a16="http://schemas.microsoft.com/office/drawing/2014/main" id="{F39638B4-F826-4DA5-8088-69DD7925711D}"/>
              </a:ext>
              <a:ext uri="{C183D7F6-B498-43B3-948B-1728B52AA6E4}">
                <adec:decorative xmlns:adec="http://schemas.microsoft.com/office/drawing/2017/decorative" xmlns="" val="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673" t="12128" r="21254" b="11474"/>
          <a:stretch/>
        </p:blipFill>
        <p:spPr bwMode="auto">
          <a:xfrm>
            <a:off x="119270" y="1173381"/>
            <a:ext cx="4880404" cy="337874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In modern intranets we recommend using individual communication sites instead of sub sites (you potentially can consolidate/deprecate certain of the sub sites) and then where need create a flexible hub-spoke model by designating some site collections to be a hub and joining other site collections to that hub. Note that in these individual site collections you can still create content types (based on the modern site page) for you page meta data (e.g. using site designs one can get these content types applied to each site joining the hub). Next to content types you can also have modern page templates as a lightweight alternative for the classic page layouts.">
            <a:extLst>
              <a:ext uri="{FF2B5EF4-FFF2-40B4-BE49-F238E27FC236}">
                <a16:creationId xmlns:a16="http://schemas.microsoft.com/office/drawing/2014/main" id="{41E0ADFA-14AC-404A-8374-A5CBDBA4C0B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163" t="21829" r="23607" b="16324"/>
          <a:stretch/>
        </p:blipFill>
        <p:spPr bwMode="auto">
          <a:xfrm>
            <a:off x="7106474" y="1421297"/>
            <a:ext cx="4880405" cy="313082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DE9142D-4E1E-4791-8F07-B56CFA225D32}"/>
              </a:ext>
            </a:extLst>
          </p:cNvPr>
          <p:cNvSpPr txBox="1"/>
          <p:nvPr/>
        </p:nvSpPr>
        <p:spPr>
          <a:xfrm>
            <a:off x="548525" y="4775763"/>
            <a:ext cx="4021893" cy="1169551"/>
          </a:xfrm>
          <a:prstGeom prst="rect">
            <a:avLst/>
          </a:prstGeom>
          <a:noFill/>
        </p:spPr>
        <p:txBody>
          <a:bodyPr wrap="square" rtlCol="0">
            <a:spAutoFit/>
          </a:bodyPr>
          <a:lstStyle/>
          <a:p>
            <a:r>
              <a:rPr lang="en-US" sz="1400" b="1" dirty="0"/>
              <a:t>Classic </a:t>
            </a:r>
            <a:r>
              <a:rPr lang="en-US" sz="1400" b="1" dirty="0" smtClean="0"/>
              <a:t>Portals </a:t>
            </a:r>
            <a:r>
              <a:rPr lang="en-US" sz="1400" dirty="0"/>
              <a:t>typically are using deeply </a:t>
            </a:r>
            <a:r>
              <a:rPr lang="en-US" sz="1400" b="1" dirty="0"/>
              <a:t>nested site structures </a:t>
            </a:r>
            <a:r>
              <a:rPr lang="en-US" sz="1400" dirty="0"/>
              <a:t>as shown </a:t>
            </a:r>
            <a:r>
              <a:rPr lang="en-US" sz="1400" dirty="0" smtClean="0"/>
              <a:t>above</a:t>
            </a:r>
            <a:r>
              <a:rPr lang="en-US" sz="1400" dirty="0" smtClean="0"/>
              <a:t>. </a:t>
            </a:r>
            <a:r>
              <a:rPr lang="en-US" sz="1400" dirty="0"/>
              <a:t>In each site there's Pages library holding pages that are associated with a given </a:t>
            </a:r>
            <a:r>
              <a:rPr lang="en-US" sz="1400" b="1" dirty="0"/>
              <a:t>content type </a:t>
            </a:r>
            <a:r>
              <a:rPr lang="en-US" sz="1400" dirty="0"/>
              <a:t>(page metadata) and </a:t>
            </a:r>
            <a:r>
              <a:rPr lang="en-US" sz="1400" b="1" dirty="0"/>
              <a:t>page layout </a:t>
            </a:r>
            <a:r>
              <a:rPr lang="en-US" sz="1400" dirty="0"/>
              <a:t>(page wire frame).</a:t>
            </a:r>
          </a:p>
        </p:txBody>
      </p:sp>
      <p:sp>
        <p:nvSpPr>
          <p:cNvPr id="7" name="TextBox 6">
            <a:extLst>
              <a:ext uri="{FF2B5EF4-FFF2-40B4-BE49-F238E27FC236}">
                <a16:creationId xmlns:a16="http://schemas.microsoft.com/office/drawing/2014/main" id="{584B78DF-9B7A-490C-B8D8-70941927CF28}"/>
              </a:ext>
            </a:extLst>
          </p:cNvPr>
          <p:cNvSpPr txBox="1"/>
          <p:nvPr/>
        </p:nvSpPr>
        <p:spPr>
          <a:xfrm>
            <a:off x="7106474" y="4737740"/>
            <a:ext cx="4536843" cy="1384995"/>
          </a:xfrm>
          <a:prstGeom prst="rect">
            <a:avLst/>
          </a:prstGeom>
          <a:noFill/>
        </p:spPr>
        <p:txBody>
          <a:bodyPr wrap="square" rtlCol="0">
            <a:spAutoFit/>
          </a:bodyPr>
          <a:lstStyle/>
          <a:p>
            <a:r>
              <a:rPr lang="en-US" sz="1400" dirty="0"/>
              <a:t>In </a:t>
            </a:r>
            <a:r>
              <a:rPr lang="en-US" sz="1400" b="1" dirty="0" err="1" smtClean="0"/>
              <a:t>M</a:t>
            </a:r>
            <a:r>
              <a:rPr lang="en-US" sz="1400" b="1" dirty="0" err="1" smtClean="0"/>
              <a:t>odernIintranets</a:t>
            </a:r>
            <a:r>
              <a:rPr lang="en-US" sz="1400" dirty="0" smtClean="0"/>
              <a:t>, recommends is to use </a:t>
            </a:r>
            <a:r>
              <a:rPr lang="en-US" sz="1400" dirty="0"/>
              <a:t>individual </a:t>
            </a:r>
            <a:r>
              <a:rPr lang="en-US" sz="1400" b="1" dirty="0"/>
              <a:t>communication sites </a:t>
            </a:r>
            <a:r>
              <a:rPr lang="en-US" sz="1400" dirty="0"/>
              <a:t>instead of sub sites </a:t>
            </a:r>
            <a:r>
              <a:rPr lang="en-US" sz="1400" dirty="0" smtClean="0"/>
              <a:t>(potential to </a:t>
            </a:r>
            <a:r>
              <a:rPr lang="en-US" sz="1400" dirty="0"/>
              <a:t>consolidate/deprecate certain of the sub sites) and then where need create a flexible </a:t>
            </a:r>
            <a:r>
              <a:rPr lang="en-US" sz="1400" b="1" dirty="0"/>
              <a:t>hub-spoke model </a:t>
            </a:r>
            <a:r>
              <a:rPr lang="en-US" sz="1400" dirty="0"/>
              <a:t>by designating some site collections to be a hub and joining other site collections to that hub. </a:t>
            </a:r>
          </a:p>
        </p:txBody>
      </p:sp>
      <p:sp>
        <p:nvSpPr>
          <p:cNvPr id="17" name="TextBox 16">
            <a:extLst>
              <a:ext uri="{FF2B5EF4-FFF2-40B4-BE49-F238E27FC236}">
                <a16:creationId xmlns:a16="http://schemas.microsoft.com/office/drawing/2014/main" id="{6FB01103-8A58-4DE1-8E81-90AB9FAD205D}"/>
              </a:ext>
            </a:extLst>
          </p:cNvPr>
          <p:cNvSpPr txBox="1"/>
          <p:nvPr/>
        </p:nvSpPr>
        <p:spPr>
          <a:xfrm>
            <a:off x="4489998" y="1092646"/>
            <a:ext cx="2616476" cy="338554"/>
          </a:xfrm>
          <a:prstGeom prst="rect">
            <a:avLst/>
          </a:prstGeom>
          <a:noFill/>
        </p:spPr>
        <p:txBody>
          <a:bodyPr wrap="square">
            <a:spAutoFit/>
          </a:bodyPr>
          <a:lstStyle/>
          <a:p>
            <a:r>
              <a:rPr lang="en-US" sz="1600" b="1" dirty="0">
                <a:effectLst/>
              </a:rPr>
              <a:t>Information </a:t>
            </a:r>
            <a:r>
              <a:rPr lang="en-US" sz="1600" b="1" dirty="0" smtClean="0">
                <a:effectLst/>
              </a:rPr>
              <a:t>Architecture</a:t>
            </a:r>
            <a:endParaRPr lang="en-US" sz="1600" b="1" dirty="0">
              <a:effectLst/>
            </a:endParaRPr>
          </a:p>
        </p:txBody>
      </p:sp>
      <p:sp>
        <p:nvSpPr>
          <p:cNvPr id="3" name="Chevron 2"/>
          <p:cNvSpPr/>
          <p:nvPr/>
        </p:nvSpPr>
        <p:spPr>
          <a:xfrm>
            <a:off x="5472752" y="2279176"/>
            <a:ext cx="859809" cy="1446663"/>
          </a:xfrm>
          <a:prstGeom prst="chevr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19265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a:bodyPr>
          <a:lstStyle/>
          <a:p>
            <a:r>
              <a:rPr lang="en-US" sz="4000" dirty="0"/>
              <a:t>References</a:t>
            </a:r>
          </a:p>
        </p:txBody>
      </p:sp>
      <p:sp>
        <p:nvSpPr>
          <p:cNvPr id="3" name="Content Placeholder 2">
            <a:extLst>
              <a:ext uri="{FF2B5EF4-FFF2-40B4-BE49-F238E27FC236}">
                <a16:creationId xmlns:a16="http://schemas.microsoft.com/office/drawing/2014/main" id="{04D3AA15-DF8B-4C93-AE83-71D428D57019}"/>
              </a:ext>
            </a:extLst>
          </p:cNvPr>
          <p:cNvSpPr>
            <a:spLocks noGrp="1"/>
          </p:cNvSpPr>
          <p:nvPr>
            <p:ph idx="1"/>
          </p:nvPr>
        </p:nvSpPr>
        <p:spPr>
          <a:xfrm>
            <a:off x="582168" y="1314977"/>
            <a:ext cx="11027664" cy="2809347"/>
          </a:xfr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r>
              <a:rPr lang="en-US" sz="1400" dirty="0">
                <a:hlinkClick r:id="rId3">
                  <a:extLst>
                    <a:ext uri="{A12FA001-AC4F-418D-AE19-62706E023703}">
                      <ahyp:hlinkClr xmlns:ahyp="http://schemas.microsoft.com/office/drawing/2018/hyperlinkcolor" xmlns="" val="tx"/>
                    </a:ext>
                  </a:extLst>
                </a:hlinkClick>
              </a:rPr>
              <a:t>https://docs.microsoft.com/en-us/sharepoint/dev/transform/modernize-scanner</a:t>
            </a:r>
            <a:endParaRPr lang="en-US" sz="1400" dirty="0"/>
          </a:p>
          <a:p>
            <a:r>
              <a:rPr lang="en-US" sz="1400" dirty="0">
                <a:hlinkClick r:id="rId4">
                  <a:extLst>
                    <a:ext uri="{A12FA001-AC4F-418D-AE19-62706E023703}">
                      <ahyp:hlinkClr xmlns:ahyp="http://schemas.microsoft.com/office/drawing/2018/hyperlinkcolor" xmlns="" val="tx"/>
                    </a:ext>
                  </a:extLst>
                </a:hlinkClick>
              </a:rPr>
              <a:t>https://docs.microsoft.com/en-us/sharepoint/dev/transform/modernize-classic-sites</a:t>
            </a:r>
            <a:endParaRPr lang="en-US" sz="1400" dirty="0"/>
          </a:p>
          <a:p>
            <a:r>
              <a:rPr lang="en-US" sz="1400" dirty="0">
                <a:hlinkClick r:id="rId5">
                  <a:extLst>
                    <a:ext uri="{A12FA001-AC4F-418D-AE19-62706E023703}">
                      <ahyp:hlinkClr xmlns:ahyp="http://schemas.microsoft.com/office/drawing/2018/hyperlinkcolor" xmlns="" val="tx"/>
                    </a:ext>
                  </a:extLst>
                </a:hlinkClick>
              </a:rPr>
              <a:t>https://docs.microsoft.com/en-us/sharepoint/publishing-sites-classic-to-modern-experience</a:t>
            </a:r>
            <a:endParaRPr lang="en-US" sz="1400" dirty="0"/>
          </a:p>
          <a:p>
            <a:r>
              <a:rPr lang="en-US" sz="1400" dirty="0">
                <a:hlinkClick r:id="rId6">
                  <a:extLst>
                    <a:ext uri="{A12FA001-AC4F-418D-AE19-62706E023703}">
                      <ahyp:hlinkClr xmlns:ahyp="http://schemas.microsoft.com/office/drawing/2018/hyperlinkcolor" xmlns="" val="tx"/>
                    </a:ext>
                  </a:extLst>
                </a:hlinkClick>
              </a:rPr>
              <a:t>https://docs.microsoft.com/en-us/sharepoint/dev/transform/modernize-userinterface-site-pages-powershell</a:t>
            </a:r>
            <a:endParaRPr lang="en-US" sz="1400" dirty="0"/>
          </a:p>
          <a:p>
            <a:r>
              <a:rPr lang="en-US" sz="1400" dirty="0">
                <a:hlinkClick r:id="rId7">
                  <a:extLst>
                    <a:ext uri="{A12FA001-AC4F-418D-AE19-62706E023703}">
                      <ahyp:hlinkClr xmlns:ahyp="http://schemas.microsoft.com/office/drawing/2018/hyperlinkcolor" xmlns="" val="tx"/>
                    </a:ext>
                  </a:extLst>
                </a:hlinkClick>
              </a:rPr>
              <a:t>https://twitter.com/jeffteper/status/1045159986291200000</a:t>
            </a:r>
            <a:endParaRPr lang="en-US" sz="1400" dirty="0"/>
          </a:p>
          <a:p>
            <a:r>
              <a:rPr lang="en-US" sz="1400" dirty="0">
                <a:hlinkClick r:id="rId8">
                  <a:extLst>
                    <a:ext uri="{A12FA001-AC4F-418D-AE19-62706E023703}">
                      <ahyp:hlinkClr xmlns:ahyp="http://schemas.microsoft.com/office/drawing/2018/hyperlinkcolor" xmlns="" val="tx"/>
                    </a:ext>
                  </a:extLst>
                </a:hlinkClick>
              </a:rPr>
              <a:t>https://support.office.com/en-us/article/SharePoint-site-contents-page-ba495c1e-00f4-475d-97c7-b518d546566b</a:t>
            </a:r>
            <a:endParaRPr lang="en-US" sz="1400" dirty="0"/>
          </a:p>
          <a:p>
            <a:r>
              <a:rPr lang="en-US" sz="1400" dirty="0">
                <a:hlinkClick r:id="rId5">
                  <a:extLst>
                    <a:ext uri="{A12FA001-AC4F-418D-AE19-62706E023703}">
                      <ahyp:hlinkClr xmlns:ahyp="http://schemas.microsoft.com/office/drawing/2018/hyperlinkcolor" xmlns="" val="tx"/>
                    </a:ext>
                  </a:extLst>
                </a:hlinkClick>
              </a:rPr>
              <a:t>Why move from publishing sites to communication sites? - SharePoint - SharePoint in Microsoft 365 | Microsoft Docs</a:t>
            </a:r>
            <a:endParaRPr lang="en-US" sz="1400" dirty="0"/>
          </a:p>
          <a:p>
            <a:endParaRPr lang="en-US" sz="1400" dirty="0"/>
          </a:p>
        </p:txBody>
      </p:sp>
    </p:spTree>
    <p:extLst>
      <p:ext uri="{BB962C8B-B14F-4D97-AF65-F5344CB8AC3E}">
        <p14:creationId xmlns:p14="http://schemas.microsoft.com/office/powerpoint/2010/main" val="2136908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entagon 10"/>
          <p:cNvSpPr/>
          <p:nvPr/>
        </p:nvSpPr>
        <p:spPr>
          <a:xfrm>
            <a:off x="5008732" y="1733269"/>
            <a:ext cx="968989" cy="3831818"/>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6346212" y="1733269"/>
            <a:ext cx="4913194" cy="37121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fontScale="90000"/>
          </a:bodyPr>
          <a:lstStyle/>
          <a:p>
            <a:pPr algn="l"/>
            <a:r>
              <a:rPr lang="en-US" dirty="0"/>
              <a:t>Modernize </a:t>
            </a:r>
            <a:r>
              <a:rPr lang="en-US" dirty="0" smtClean="0"/>
              <a:t>Classic </a:t>
            </a:r>
            <a:r>
              <a:rPr lang="en-US" dirty="0"/>
              <a:t>SharePoint sites</a:t>
            </a:r>
            <a:r>
              <a:rPr lang="en-US" b="0" i="0" dirty="0">
                <a:effectLst/>
                <a:latin typeface="Segoe UI" panose="020B0502040204020203" pitchFamily="34" charset="0"/>
              </a:rPr>
              <a:t/>
            </a:r>
            <a:br>
              <a:rPr lang="en-US" b="0" i="0" dirty="0">
                <a:effectLst/>
                <a:latin typeface="Segoe UI" panose="020B0502040204020203" pitchFamily="34" charset="0"/>
              </a:rPr>
            </a:br>
            <a:endParaRPr lang="en-US" sz="2000" dirty="0">
              <a:latin typeface="+mn-lt"/>
              <a:ea typeface="+mn-ea"/>
              <a:cs typeface="+mn-cs"/>
            </a:endParaRPr>
          </a:p>
        </p:txBody>
      </p:sp>
      <p:sp>
        <p:nvSpPr>
          <p:cNvPr id="8" name="TextBox 7">
            <a:extLst>
              <a:ext uri="{FF2B5EF4-FFF2-40B4-BE49-F238E27FC236}">
                <a16:creationId xmlns:a16="http://schemas.microsoft.com/office/drawing/2014/main" id="{DC6BB103-BC4B-4F65-82EE-96B2151EB7CB}"/>
              </a:ext>
            </a:extLst>
          </p:cNvPr>
          <p:cNvSpPr txBox="1"/>
          <p:nvPr/>
        </p:nvSpPr>
        <p:spPr>
          <a:xfrm>
            <a:off x="1351134" y="2442954"/>
            <a:ext cx="3657601" cy="2246769"/>
          </a:xfrm>
          <a:prstGeom prst="rect">
            <a:avLst/>
          </a:prstGeom>
          <a:solidFill>
            <a:schemeClr val="bg1">
              <a:lumMod val="95000"/>
            </a:schemeClr>
          </a:solidFill>
        </p:spPr>
        <p:txBody>
          <a:bodyPr wrap="square" rtlCol="0">
            <a:spAutoFit/>
          </a:bodyPr>
          <a:lstStyle/>
          <a:p>
            <a:pPr algn="just"/>
            <a:r>
              <a:rPr lang="en-US" sz="1400" b="1" dirty="0"/>
              <a:t>Modern experience </a:t>
            </a:r>
            <a:r>
              <a:rPr lang="en-US" sz="1400" dirty="0"/>
              <a:t>in SharePoint is created to be </a:t>
            </a:r>
            <a:r>
              <a:rPr lang="en-US" sz="1400" b="1" dirty="0"/>
              <a:t>flexible</a:t>
            </a:r>
            <a:r>
              <a:rPr lang="en-US" sz="1400" dirty="0"/>
              <a:t>, </a:t>
            </a:r>
            <a:r>
              <a:rPr lang="en-US" sz="1400" b="1" dirty="0"/>
              <a:t>mobile</a:t>
            </a:r>
            <a:r>
              <a:rPr lang="en-US" sz="1400" dirty="0"/>
              <a:t> and </a:t>
            </a:r>
            <a:r>
              <a:rPr lang="en-US" sz="1400" b="1" dirty="0"/>
              <a:t>compelling</a:t>
            </a:r>
            <a:r>
              <a:rPr lang="en-US" sz="1400" dirty="0"/>
              <a:t>. When compared with the classic SharePoint sites, the modern sites are featuring better functionality along with a beautifully designed new interface. </a:t>
            </a:r>
            <a:endParaRPr lang="en-US" sz="1400" dirty="0" smtClean="0"/>
          </a:p>
          <a:p>
            <a:pPr algn="just"/>
            <a:endParaRPr lang="en-US" sz="1400" dirty="0" smtClean="0"/>
          </a:p>
          <a:p>
            <a:pPr algn="just"/>
            <a:r>
              <a:rPr lang="en-US" sz="1400" b="1" dirty="0" smtClean="0"/>
              <a:t>In-place </a:t>
            </a:r>
            <a:r>
              <a:rPr lang="en-US" sz="1400" b="1" dirty="0"/>
              <a:t>modernization</a:t>
            </a:r>
            <a:r>
              <a:rPr lang="en-US" sz="1400" dirty="0"/>
              <a:t>: </a:t>
            </a:r>
            <a:r>
              <a:rPr lang="en-US" sz="1400" dirty="0" smtClean="0"/>
              <a:t>is a way to </a:t>
            </a:r>
            <a:r>
              <a:rPr lang="en-US" sz="1400" dirty="0"/>
              <a:t>fully transform (or "modernize") a classic site into a modern Microsoft 365 group-connected site by following </a:t>
            </a:r>
            <a:r>
              <a:rPr lang="en-US" sz="1400" dirty="0" smtClean="0"/>
              <a:t>these four steps.</a:t>
            </a:r>
            <a:endParaRPr lang="en-US" sz="1200" dirty="0"/>
          </a:p>
        </p:txBody>
      </p:sp>
      <p:sp>
        <p:nvSpPr>
          <p:cNvPr id="3" name="Rectangle 2"/>
          <p:cNvSpPr/>
          <p:nvPr/>
        </p:nvSpPr>
        <p:spPr>
          <a:xfrm>
            <a:off x="6502220" y="1876054"/>
            <a:ext cx="2286942" cy="168601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Maximize the use of the Modern </a:t>
            </a:r>
            <a:r>
              <a:rPr lang="en-US" sz="1600" dirty="0"/>
              <a:t>L</a:t>
            </a:r>
            <a:r>
              <a:rPr lang="en-US" sz="1600" dirty="0" smtClean="0"/>
              <a:t>ist and Library </a:t>
            </a:r>
            <a:r>
              <a:rPr lang="en-US" sz="1600" dirty="0"/>
              <a:t>E</a:t>
            </a:r>
            <a:r>
              <a:rPr lang="en-US" sz="1600" dirty="0" smtClean="0"/>
              <a:t>xperience</a:t>
            </a:r>
            <a:endParaRPr lang="en-US" sz="1600" dirty="0"/>
          </a:p>
        </p:txBody>
      </p:sp>
      <p:sp>
        <p:nvSpPr>
          <p:cNvPr id="6" name="Rectangle 5"/>
          <p:cNvSpPr/>
          <p:nvPr/>
        </p:nvSpPr>
        <p:spPr>
          <a:xfrm>
            <a:off x="8851909" y="1876054"/>
            <a:ext cx="2286942" cy="16860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Connect site to M365 Group</a:t>
            </a:r>
            <a:endParaRPr lang="en-US" sz="1600" dirty="0"/>
          </a:p>
        </p:txBody>
      </p:sp>
      <p:sp>
        <p:nvSpPr>
          <p:cNvPr id="7" name="Rectangle 6"/>
          <p:cNvSpPr/>
          <p:nvPr/>
        </p:nvSpPr>
        <p:spPr>
          <a:xfrm>
            <a:off x="6502220" y="3617523"/>
            <a:ext cx="2286942" cy="16860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Transform Wiki and Web </a:t>
            </a:r>
            <a:r>
              <a:rPr lang="en-US" sz="1600" dirty="0"/>
              <a:t>P</a:t>
            </a:r>
            <a:r>
              <a:rPr lang="en-US" sz="1600" dirty="0" smtClean="0"/>
              <a:t>arts Pages to Modern Site Pages</a:t>
            </a:r>
            <a:endParaRPr lang="en-US" sz="1600" dirty="0"/>
          </a:p>
        </p:txBody>
      </p:sp>
      <p:sp>
        <p:nvSpPr>
          <p:cNvPr id="9" name="Rectangle 8"/>
          <p:cNvSpPr/>
          <p:nvPr/>
        </p:nvSpPr>
        <p:spPr>
          <a:xfrm>
            <a:off x="8851909" y="3617523"/>
            <a:ext cx="2286942" cy="168601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Rebuild Classic Publishing Portals as Modern Portals</a:t>
            </a:r>
            <a:endParaRPr lang="en-US" sz="1600" dirty="0"/>
          </a:p>
        </p:txBody>
      </p:sp>
      <p:sp>
        <p:nvSpPr>
          <p:cNvPr id="5" name="TextBox 4"/>
          <p:cNvSpPr txBox="1"/>
          <p:nvPr/>
        </p:nvSpPr>
        <p:spPr>
          <a:xfrm>
            <a:off x="7016497" y="1408363"/>
            <a:ext cx="3545330" cy="338554"/>
          </a:xfrm>
          <a:prstGeom prst="rect">
            <a:avLst/>
          </a:prstGeom>
          <a:noFill/>
        </p:spPr>
        <p:txBody>
          <a:bodyPr wrap="none" rtlCol="0">
            <a:spAutoFit/>
          </a:bodyPr>
          <a:lstStyle/>
          <a:p>
            <a:r>
              <a:rPr lang="en-US" sz="1600" dirty="0" smtClean="0"/>
              <a:t>Modernize Branding and Customizations</a:t>
            </a:r>
            <a:endParaRPr lang="en-US" sz="1600" dirty="0"/>
          </a:p>
        </p:txBody>
      </p:sp>
    </p:spTree>
    <p:extLst>
      <p:ext uri="{BB962C8B-B14F-4D97-AF65-F5344CB8AC3E}">
        <p14:creationId xmlns:p14="http://schemas.microsoft.com/office/powerpoint/2010/main" val="2659760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29270" y="3372832"/>
            <a:ext cx="5791137" cy="1569660"/>
          </a:xfrm>
          <a:prstGeom prst="rect">
            <a:avLst/>
          </a:prstGeom>
          <a:noFill/>
        </p:spPr>
        <p:txBody>
          <a:bodyPr wrap="none" rtlCol="0">
            <a:spAutoFit/>
          </a:bodyPr>
          <a:lstStyle/>
          <a:p>
            <a:pPr algn="ctr"/>
            <a:r>
              <a:rPr lang="en-US" sz="9600" dirty="0">
                <a:solidFill>
                  <a:schemeClr val="accent5">
                    <a:lumMod val="50000"/>
                  </a:schemeClr>
                </a:solidFill>
                <a:latin typeface="Segoe UI" panose="020B0502040204020203" pitchFamily="34" charset="0"/>
                <a:ea typeface="Segoe UI" panose="020B0502040204020203" pitchFamily="34" charset="0"/>
                <a:cs typeface="Segoe UI" panose="020B0502040204020203" pitchFamily="34" charset="0"/>
              </a:rPr>
              <a:t>Thank </a:t>
            </a:r>
            <a:r>
              <a:rPr lang="en-US" sz="9600" dirty="0">
                <a:solidFill>
                  <a:srgbClr val="008E40"/>
                </a:solidFill>
                <a:latin typeface="Segoe UI" panose="020B0502040204020203" pitchFamily="34" charset="0"/>
                <a:ea typeface="Segoe UI" panose="020B0502040204020203" pitchFamily="34" charset="0"/>
                <a:cs typeface="Segoe UI" panose="020B0502040204020203" pitchFamily="34" charset="0"/>
              </a:rPr>
              <a:t>You</a:t>
            </a:r>
          </a:p>
        </p:txBody>
      </p:sp>
    </p:spTree>
    <p:extLst>
      <p:ext uri="{BB962C8B-B14F-4D97-AF65-F5344CB8AC3E}">
        <p14:creationId xmlns:p14="http://schemas.microsoft.com/office/powerpoint/2010/main" val="4249281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fontScale="90000"/>
          </a:bodyPr>
          <a:lstStyle/>
          <a:p>
            <a:r>
              <a:rPr lang="en-US" dirty="0"/>
              <a:t>Broad Phases of Modernizations</a:t>
            </a:r>
          </a:p>
        </p:txBody>
      </p:sp>
      <p:grpSp>
        <p:nvGrpSpPr>
          <p:cNvPr id="3" name="Group 2"/>
          <p:cNvGrpSpPr/>
          <p:nvPr/>
        </p:nvGrpSpPr>
        <p:grpSpPr>
          <a:xfrm>
            <a:off x="1282890" y="1282890"/>
            <a:ext cx="9317002" cy="4380931"/>
            <a:chOff x="1306793" y="1393541"/>
            <a:chExt cx="6170306" cy="2801455"/>
          </a:xfrm>
        </p:grpSpPr>
        <p:grpSp>
          <p:nvGrpSpPr>
            <p:cNvPr id="12" name="Group 11"/>
            <p:cNvGrpSpPr/>
            <p:nvPr/>
          </p:nvGrpSpPr>
          <p:grpSpPr>
            <a:xfrm>
              <a:off x="1306793" y="2525311"/>
              <a:ext cx="2904179" cy="1669685"/>
              <a:chOff x="4556983" y="2697437"/>
              <a:chExt cx="2891561" cy="1662430"/>
            </a:xfrm>
          </p:grpSpPr>
          <p:sp>
            <p:nvSpPr>
              <p:cNvPr id="13" name="모서리가 둥근 직사각형 82"/>
              <p:cNvSpPr/>
              <p:nvPr/>
            </p:nvSpPr>
            <p:spPr>
              <a:xfrm rot="18900000">
                <a:off x="4556983" y="3512059"/>
                <a:ext cx="2891561" cy="598365"/>
              </a:xfrm>
              <a:prstGeom prst="roundRect">
                <a:avLst>
                  <a:gd name="adj" fmla="val 50000"/>
                </a:avLst>
              </a:prstGeom>
              <a:pattFill prst="dkDnDiag">
                <a:fgClr>
                  <a:schemeClr val="accent1"/>
                </a:fgClr>
                <a:bgClr>
                  <a:schemeClr val="accent1">
                    <a:lumMod val="75000"/>
                  </a:schemeClr>
                </a:bgClr>
              </a:pattFill>
              <a:ln w="6350" cap="rnd"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r>
                  <a:rPr lang="en-US" altLang="ko-KR" b="1" dirty="0" smtClean="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rPr>
                  <a:t>ASSESSMENT</a:t>
                </a:r>
                <a:endParaRPr lang="ko-KR" altLang="en-US"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14" name="모서리가 둥근 직사각형 83"/>
              <p:cNvSpPr/>
              <p:nvPr/>
            </p:nvSpPr>
            <p:spPr>
              <a:xfrm rot="16200000">
                <a:off x="5983587" y="3229469"/>
                <a:ext cx="1662430" cy="598365"/>
              </a:xfrm>
              <a:prstGeom prst="roundRect">
                <a:avLst>
                  <a:gd name="adj" fmla="val 50000"/>
                </a:avLst>
              </a:prstGeom>
              <a:solidFill>
                <a:schemeClr val="accent1">
                  <a:alpha val="50000"/>
                </a:schemeClr>
              </a:solidFill>
              <a:ln w="6350" cap="rnd"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15" name="모서리가 둥근 직사각형 84"/>
              <p:cNvSpPr/>
              <p:nvPr/>
            </p:nvSpPr>
            <p:spPr>
              <a:xfrm>
                <a:off x="5451554" y="2700021"/>
                <a:ext cx="1662430" cy="598365"/>
              </a:xfrm>
              <a:prstGeom prst="roundRect">
                <a:avLst>
                  <a:gd name="adj" fmla="val 50000"/>
                </a:avLst>
              </a:prstGeom>
              <a:solidFill>
                <a:schemeClr val="accent1">
                  <a:alpha val="50000"/>
                </a:schemeClr>
              </a:solidFill>
              <a:ln w="6350" cap="rnd"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16" name="타원 81"/>
              <p:cNvSpPr>
                <a:spLocks/>
              </p:cNvSpPr>
              <p:nvPr/>
            </p:nvSpPr>
            <p:spPr>
              <a:xfrm>
                <a:off x="6580989" y="2764870"/>
                <a:ext cx="468145" cy="468145"/>
              </a:xfrm>
              <a:prstGeom prst="ellipse">
                <a:avLst/>
              </a:prstGeom>
              <a:solidFill>
                <a:schemeClr val="bg1"/>
              </a:solidFill>
              <a:ln w="3175" cap="flat" cmpd="sng" algn="ctr">
                <a:solidFill>
                  <a:schemeClr val="accent1">
                    <a:lumMod val="75000"/>
                  </a:schemeClr>
                </a:solidFill>
                <a:prstDash val="solid"/>
              </a:ln>
              <a:effectLst>
                <a:innerShdw dist="25400" dir="13500000">
                  <a:prstClr val="black">
                    <a:alpha val="1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550"/>
                  </a:lnSpc>
                </a:pPr>
                <a:r>
                  <a:rPr lang="en-US" altLang="ko-KR"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rPr>
                  <a:t>01</a:t>
                </a:r>
                <a:endParaRPr lang="ko-KR" altLang="en-US"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endParaRPr>
              </a:p>
            </p:txBody>
          </p:sp>
        </p:grpSp>
        <p:grpSp>
          <p:nvGrpSpPr>
            <p:cNvPr id="17" name="Group 16"/>
            <p:cNvGrpSpPr/>
            <p:nvPr/>
          </p:nvGrpSpPr>
          <p:grpSpPr>
            <a:xfrm>
              <a:off x="2941320" y="1960526"/>
              <a:ext cx="2904179" cy="1669685"/>
              <a:chOff x="4557514" y="2697437"/>
              <a:chExt cx="2891561" cy="1662430"/>
            </a:xfrm>
          </p:grpSpPr>
          <p:sp>
            <p:nvSpPr>
              <p:cNvPr id="18" name="모서리가 둥근 직사각형 82"/>
              <p:cNvSpPr/>
              <p:nvPr/>
            </p:nvSpPr>
            <p:spPr>
              <a:xfrm rot="18900000">
                <a:off x="4557514" y="3561535"/>
                <a:ext cx="2891561" cy="598365"/>
              </a:xfrm>
              <a:prstGeom prst="roundRect">
                <a:avLst>
                  <a:gd name="adj" fmla="val 50000"/>
                </a:avLst>
              </a:prstGeom>
              <a:pattFill prst="dkDnDiag">
                <a:fgClr>
                  <a:schemeClr val="accent2"/>
                </a:fgClr>
                <a:bgClr>
                  <a:schemeClr val="accent2">
                    <a:lumMod val="75000"/>
                  </a:schemeClr>
                </a:bgClr>
              </a:pattFill>
              <a:ln w="6350" cap="rnd" cmpd="sng" algn="ctr">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r>
                  <a:rPr lang="en-US" altLang="ko-KR" b="1" dirty="0" smtClean="0">
                    <a:gradFill>
                      <a:gsLst>
                        <a:gs pos="0">
                          <a:prstClr val="white"/>
                        </a:gs>
                        <a:gs pos="100000">
                          <a:prstClr val="white"/>
                        </a:gs>
                      </a:gsLst>
                      <a:lin ang="5400000" scaled="0"/>
                    </a:gradFill>
                    <a:latin typeface="Arial" panose="020B0604020202020204" pitchFamily="34" charset="0"/>
                    <a:cs typeface="Arial" panose="020B0604020202020204" pitchFamily="34" charset="0"/>
                  </a:rPr>
                  <a:t>STRATEGY</a:t>
                </a:r>
                <a:endParaRPr lang="ko-KR" altLang="en-US" b="1" dirty="0">
                  <a:gradFill>
                    <a:gsLst>
                      <a:gs pos="0">
                        <a:prstClr val="white"/>
                      </a:gs>
                      <a:gs pos="100000">
                        <a:prstClr val="white"/>
                      </a:gs>
                    </a:gsLst>
                    <a:lin ang="5400000" scaled="0"/>
                  </a:gradFill>
                  <a:latin typeface="Arial" panose="020B0604020202020204" pitchFamily="34" charset="0"/>
                  <a:cs typeface="Arial" panose="020B0604020202020204" pitchFamily="34" charset="0"/>
                </a:endParaRPr>
              </a:p>
            </p:txBody>
          </p:sp>
          <p:sp>
            <p:nvSpPr>
              <p:cNvPr id="19" name="모서리가 둥근 직사각형 83"/>
              <p:cNvSpPr/>
              <p:nvPr/>
            </p:nvSpPr>
            <p:spPr>
              <a:xfrm rot="16200000">
                <a:off x="5983587" y="3229469"/>
                <a:ext cx="1662430" cy="598365"/>
              </a:xfrm>
              <a:prstGeom prst="roundRect">
                <a:avLst>
                  <a:gd name="adj" fmla="val 50000"/>
                </a:avLst>
              </a:prstGeom>
              <a:solidFill>
                <a:schemeClr val="accent2">
                  <a:alpha val="50000"/>
                </a:schemeClr>
              </a:solidFill>
              <a:ln w="6350" cap="rnd" cmpd="sng" algn="ctr">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0" name="모서리가 둥근 직사각형 84"/>
              <p:cNvSpPr/>
              <p:nvPr/>
            </p:nvSpPr>
            <p:spPr>
              <a:xfrm>
                <a:off x="5451554" y="2700021"/>
                <a:ext cx="1662430" cy="598365"/>
              </a:xfrm>
              <a:prstGeom prst="roundRect">
                <a:avLst>
                  <a:gd name="adj" fmla="val 50000"/>
                </a:avLst>
              </a:prstGeom>
              <a:solidFill>
                <a:schemeClr val="accent2">
                  <a:alpha val="50000"/>
                </a:schemeClr>
              </a:solidFill>
              <a:ln w="6350" cap="rnd" cmpd="sng" algn="ctr">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1" name="타원 81"/>
              <p:cNvSpPr>
                <a:spLocks/>
              </p:cNvSpPr>
              <p:nvPr/>
            </p:nvSpPr>
            <p:spPr>
              <a:xfrm>
                <a:off x="6580989" y="2764870"/>
                <a:ext cx="468145" cy="468145"/>
              </a:xfrm>
              <a:prstGeom prst="ellipse">
                <a:avLst/>
              </a:prstGeom>
              <a:solidFill>
                <a:schemeClr val="bg1"/>
              </a:solidFill>
              <a:ln w="3175" cap="flat" cmpd="sng" algn="ctr">
                <a:solidFill>
                  <a:schemeClr val="accent1">
                    <a:lumMod val="75000"/>
                  </a:schemeClr>
                </a:solidFill>
                <a:prstDash val="solid"/>
              </a:ln>
              <a:effectLst>
                <a:innerShdw dist="25400" dir="13500000">
                  <a:prstClr val="black">
                    <a:alpha val="1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550"/>
                  </a:lnSpc>
                </a:pPr>
                <a:r>
                  <a:rPr lang="en-US" altLang="ko-KR"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rPr>
                  <a:t>02</a:t>
                </a:r>
                <a:endParaRPr lang="ko-KR" altLang="en-US"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endParaRPr>
              </a:p>
            </p:txBody>
          </p:sp>
        </p:grpSp>
        <p:grpSp>
          <p:nvGrpSpPr>
            <p:cNvPr id="22" name="Group 21"/>
            <p:cNvGrpSpPr/>
            <p:nvPr/>
          </p:nvGrpSpPr>
          <p:grpSpPr>
            <a:xfrm>
              <a:off x="4572920" y="1393541"/>
              <a:ext cx="2904179" cy="1669685"/>
              <a:chOff x="4554070" y="2697437"/>
              <a:chExt cx="2891561" cy="1662430"/>
            </a:xfrm>
          </p:grpSpPr>
          <p:sp>
            <p:nvSpPr>
              <p:cNvPr id="23" name="모서리가 둥근 직사각형 82"/>
              <p:cNvSpPr/>
              <p:nvPr/>
            </p:nvSpPr>
            <p:spPr>
              <a:xfrm rot="18900000">
                <a:off x="4554070" y="3563725"/>
                <a:ext cx="2891561" cy="598365"/>
              </a:xfrm>
              <a:prstGeom prst="roundRect">
                <a:avLst>
                  <a:gd name="adj" fmla="val 50000"/>
                </a:avLst>
              </a:prstGeom>
              <a:pattFill prst="dkDnDiag">
                <a:fgClr>
                  <a:schemeClr val="accent3"/>
                </a:fgClr>
                <a:bgClr>
                  <a:schemeClr val="accent3">
                    <a:lumMod val="75000"/>
                  </a:schemeClr>
                </a:bgClr>
              </a:pattFill>
              <a:ln w="6350" cap="rnd" cmpd="sng" algn="ctr">
                <a:solidFill>
                  <a:schemeClr val="accent3"/>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r>
                  <a:rPr lang="en-US" altLang="ko-KR" b="1" dirty="0" smtClean="0">
                    <a:gradFill>
                      <a:gsLst>
                        <a:gs pos="0">
                          <a:prstClr val="white"/>
                        </a:gs>
                        <a:gs pos="100000">
                          <a:prstClr val="white"/>
                        </a:gs>
                      </a:gsLst>
                      <a:lin ang="5400000" scaled="0"/>
                    </a:gradFill>
                    <a:latin typeface="Arial" panose="020B0604020202020204" pitchFamily="34" charset="0"/>
                    <a:cs typeface="Arial" panose="020B0604020202020204" pitchFamily="34" charset="0"/>
                  </a:rPr>
                  <a:t>EXECUTE</a:t>
                </a:r>
                <a:endParaRPr lang="ko-KR" altLang="en-US" b="1" dirty="0">
                  <a:gradFill>
                    <a:gsLst>
                      <a:gs pos="0">
                        <a:prstClr val="white"/>
                      </a:gs>
                      <a:gs pos="100000">
                        <a:prstClr val="white"/>
                      </a:gs>
                    </a:gsLst>
                    <a:lin ang="5400000" scaled="0"/>
                  </a:gradFill>
                  <a:latin typeface="Arial" panose="020B0604020202020204" pitchFamily="34" charset="0"/>
                  <a:cs typeface="Arial" panose="020B0604020202020204" pitchFamily="34" charset="0"/>
                </a:endParaRPr>
              </a:p>
            </p:txBody>
          </p:sp>
          <p:sp>
            <p:nvSpPr>
              <p:cNvPr id="24" name="모서리가 둥근 직사각형 83"/>
              <p:cNvSpPr/>
              <p:nvPr/>
            </p:nvSpPr>
            <p:spPr>
              <a:xfrm rot="16200000">
                <a:off x="5983587" y="3229469"/>
                <a:ext cx="1662430" cy="598365"/>
              </a:xfrm>
              <a:prstGeom prst="roundRect">
                <a:avLst>
                  <a:gd name="adj" fmla="val 50000"/>
                </a:avLst>
              </a:prstGeom>
              <a:solidFill>
                <a:schemeClr val="accent3">
                  <a:alpha val="50000"/>
                </a:schemeClr>
              </a:solidFill>
              <a:ln w="6350" cap="rnd" cmpd="sng" algn="ctr">
                <a:solidFill>
                  <a:schemeClr val="accent3"/>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5" name="모서리가 둥근 직사각형 84"/>
              <p:cNvSpPr/>
              <p:nvPr/>
            </p:nvSpPr>
            <p:spPr>
              <a:xfrm>
                <a:off x="5451554" y="2700021"/>
                <a:ext cx="1662430" cy="598365"/>
              </a:xfrm>
              <a:prstGeom prst="roundRect">
                <a:avLst>
                  <a:gd name="adj" fmla="val 50000"/>
                </a:avLst>
              </a:prstGeom>
              <a:solidFill>
                <a:schemeClr val="accent3">
                  <a:alpha val="50000"/>
                </a:schemeClr>
              </a:solidFill>
              <a:ln w="6350" cap="rnd" cmpd="sng" algn="ctr">
                <a:solidFill>
                  <a:schemeClr val="accent3"/>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6" name="타원 81"/>
              <p:cNvSpPr>
                <a:spLocks/>
              </p:cNvSpPr>
              <p:nvPr/>
            </p:nvSpPr>
            <p:spPr>
              <a:xfrm>
                <a:off x="6580989" y="2764870"/>
                <a:ext cx="468145" cy="468145"/>
              </a:xfrm>
              <a:prstGeom prst="ellipse">
                <a:avLst/>
              </a:prstGeom>
              <a:solidFill>
                <a:schemeClr val="bg1"/>
              </a:solidFill>
              <a:ln w="3175" cap="flat" cmpd="sng" algn="ctr">
                <a:solidFill>
                  <a:schemeClr val="accent1">
                    <a:lumMod val="75000"/>
                  </a:schemeClr>
                </a:solidFill>
                <a:prstDash val="solid"/>
              </a:ln>
              <a:effectLst>
                <a:innerShdw dist="25400" dir="13500000">
                  <a:prstClr val="black">
                    <a:alpha val="1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550"/>
                  </a:lnSpc>
                </a:pPr>
                <a:r>
                  <a:rPr lang="en-US" altLang="ko-KR"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rPr>
                  <a:t>03</a:t>
                </a:r>
                <a:endParaRPr lang="ko-KR" altLang="en-US"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endParaRPr>
              </a:p>
            </p:txBody>
          </p:sp>
        </p:grpSp>
      </p:grpSp>
    </p:spTree>
    <p:extLst>
      <p:ext uri="{BB962C8B-B14F-4D97-AF65-F5344CB8AC3E}">
        <p14:creationId xmlns:p14="http://schemas.microsoft.com/office/powerpoint/2010/main" val="4293117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Elbow Connector 8"/>
          <p:cNvCxnSpPr>
            <a:stCxn id="19" idx="1"/>
            <a:endCxn id="77" idx="1"/>
          </p:cNvCxnSpPr>
          <p:nvPr/>
        </p:nvCxnSpPr>
        <p:spPr>
          <a:xfrm rot="16200000" flipH="1">
            <a:off x="2273610" y="3395737"/>
            <a:ext cx="1309104" cy="969780"/>
          </a:xfrm>
          <a:prstGeom prst="bentConnector2">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fontScale="90000"/>
          </a:bodyPr>
          <a:lstStyle/>
          <a:p>
            <a:r>
              <a:rPr lang="en-US" dirty="0"/>
              <a:t>Steps for Assessment</a:t>
            </a:r>
          </a:p>
        </p:txBody>
      </p:sp>
      <p:grpSp>
        <p:nvGrpSpPr>
          <p:cNvPr id="11" name="Group 10"/>
          <p:cNvGrpSpPr/>
          <p:nvPr/>
        </p:nvGrpSpPr>
        <p:grpSpPr>
          <a:xfrm>
            <a:off x="3241616" y="3340400"/>
            <a:ext cx="7294456" cy="1534795"/>
            <a:chOff x="3241616" y="3340400"/>
            <a:chExt cx="7403638" cy="1534795"/>
          </a:xfrm>
        </p:grpSpPr>
        <p:sp>
          <p:nvSpPr>
            <p:cNvPr id="42" name="object 4">
              <a:extLst>
                <a:ext uri="{FF2B5EF4-FFF2-40B4-BE49-F238E27FC236}">
                  <a16:creationId xmlns:a16="http://schemas.microsoft.com/office/drawing/2014/main" id="{059D5080-2856-47B5-B395-C00FA076E879}"/>
                </a:ext>
              </a:extLst>
            </p:cNvPr>
            <p:cNvSpPr/>
            <p:nvPr/>
          </p:nvSpPr>
          <p:spPr>
            <a:xfrm>
              <a:off x="3315152" y="3340400"/>
              <a:ext cx="6248396" cy="635635"/>
            </a:xfrm>
            <a:custGeom>
              <a:avLst/>
              <a:gdLst/>
              <a:ahLst/>
              <a:cxnLst/>
              <a:rect l="l" t="t" r="r" b="b"/>
              <a:pathLst>
                <a:path w="7251700" h="635635">
                  <a:moveTo>
                    <a:pt x="0" y="635508"/>
                  </a:moveTo>
                  <a:lnTo>
                    <a:pt x="7251192" y="635508"/>
                  </a:lnTo>
                  <a:lnTo>
                    <a:pt x="7251192" y="0"/>
                  </a:lnTo>
                  <a:lnTo>
                    <a:pt x="0" y="0"/>
                  </a:lnTo>
                  <a:lnTo>
                    <a:pt x="0" y="635508"/>
                  </a:lnTo>
                  <a:close/>
                </a:path>
              </a:pathLst>
            </a:custGeom>
            <a:solidFill>
              <a:schemeClr val="bg1">
                <a:lumMod val="50000"/>
              </a:schemeClr>
            </a:solidFill>
          </p:spPr>
          <p:txBody>
            <a:bodyPr wrap="square" lIns="0" tIns="0" rIns="0" bIns="0" rtlCol="0"/>
            <a:lstStyle/>
            <a:p>
              <a:endParaRPr sz="1600"/>
            </a:p>
          </p:txBody>
        </p:sp>
        <p:sp>
          <p:nvSpPr>
            <p:cNvPr id="43" name="object 5">
              <a:extLst>
                <a:ext uri="{FF2B5EF4-FFF2-40B4-BE49-F238E27FC236}">
                  <a16:creationId xmlns:a16="http://schemas.microsoft.com/office/drawing/2014/main" id="{2A9ABA51-4B00-47FF-86C0-1705F7925442}"/>
                </a:ext>
              </a:extLst>
            </p:cNvPr>
            <p:cNvSpPr/>
            <p:nvPr/>
          </p:nvSpPr>
          <p:spPr>
            <a:xfrm>
              <a:off x="3241616" y="3340400"/>
              <a:ext cx="73865" cy="635635"/>
            </a:xfrm>
            <a:custGeom>
              <a:avLst/>
              <a:gdLst/>
              <a:ahLst/>
              <a:cxnLst/>
              <a:rect l="l" t="t" r="r" b="b"/>
              <a:pathLst>
                <a:path w="85725" h="635635">
                  <a:moveTo>
                    <a:pt x="85343" y="0"/>
                  </a:moveTo>
                  <a:lnTo>
                    <a:pt x="0" y="0"/>
                  </a:lnTo>
                  <a:lnTo>
                    <a:pt x="0" y="635508"/>
                  </a:lnTo>
                  <a:lnTo>
                    <a:pt x="85343" y="635508"/>
                  </a:lnTo>
                  <a:lnTo>
                    <a:pt x="85343" y="0"/>
                  </a:lnTo>
                  <a:close/>
                </a:path>
              </a:pathLst>
            </a:custGeom>
            <a:solidFill>
              <a:schemeClr val="tx1"/>
            </a:solidFill>
          </p:spPr>
          <p:txBody>
            <a:bodyPr wrap="square" lIns="0" tIns="0" rIns="0" bIns="0" rtlCol="0"/>
            <a:lstStyle/>
            <a:p>
              <a:endParaRPr sz="1600"/>
            </a:p>
          </p:txBody>
        </p:sp>
        <p:sp>
          <p:nvSpPr>
            <p:cNvPr id="44" name="object 6">
              <a:extLst>
                <a:ext uri="{FF2B5EF4-FFF2-40B4-BE49-F238E27FC236}">
                  <a16:creationId xmlns:a16="http://schemas.microsoft.com/office/drawing/2014/main" id="{1F4FE902-6452-4BB6-BB5A-2AF116F43319}"/>
                </a:ext>
              </a:extLst>
            </p:cNvPr>
            <p:cNvSpPr/>
            <p:nvPr/>
          </p:nvSpPr>
          <p:spPr>
            <a:xfrm>
              <a:off x="9926852" y="3340400"/>
              <a:ext cx="183841" cy="635635"/>
            </a:xfrm>
            <a:custGeom>
              <a:avLst/>
              <a:gdLst/>
              <a:ahLst/>
              <a:cxnLst/>
              <a:rect l="l" t="t" r="r" b="b"/>
              <a:pathLst>
                <a:path w="213359" h="635635">
                  <a:moveTo>
                    <a:pt x="213359" y="0"/>
                  </a:moveTo>
                  <a:lnTo>
                    <a:pt x="0" y="0"/>
                  </a:lnTo>
                  <a:lnTo>
                    <a:pt x="0" y="635508"/>
                  </a:lnTo>
                  <a:lnTo>
                    <a:pt x="213359" y="635508"/>
                  </a:lnTo>
                  <a:lnTo>
                    <a:pt x="213359" y="0"/>
                  </a:lnTo>
                  <a:close/>
                </a:path>
              </a:pathLst>
            </a:custGeom>
            <a:solidFill>
              <a:schemeClr val="bg1">
                <a:lumMod val="50000"/>
              </a:schemeClr>
            </a:solidFill>
          </p:spPr>
          <p:txBody>
            <a:bodyPr wrap="square" lIns="0" tIns="0" rIns="0" bIns="0" rtlCol="0"/>
            <a:lstStyle/>
            <a:p>
              <a:endParaRPr sz="1600"/>
            </a:p>
          </p:txBody>
        </p:sp>
        <p:sp>
          <p:nvSpPr>
            <p:cNvPr id="45" name="object 7">
              <a:extLst>
                <a:ext uri="{FF2B5EF4-FFF2-40B4-BE49-F238E27FC236}">
                  <a16:creationId xmlns:a16="http://schemas.microsoft.com/office/drawing/2014/main" id="{CD1C2659-9202-47C0-B54E-D177AEEC0819}"/>
                </a:ext>
              </a:extLst>
            </p:cNvPr>
            <p:cNvSpPr/>
            <p:nvPr/>
          </p:nvSpPr>
          <p:spPr>
            <a:xfrm>
              <a:off x="10157966" y="3340400"/>
              <a:ext cx="96298" cy="635635"/>
            </a:xfrm>
            <a:custGeom>
              <a:avLst/>
              <a:gdLst/>
              <a:ahLst/>
              <a:cxnLst/>
              <a:rect l="l" t="t" r="r" b="b"/>
              <a:pathLst>
                <a:path w="111759" h="635635">
                  <a:moveTo>
                    <a:pt x="111251" y="0"/>
                  </a:moveTo>
                  <a:lnTo>
                    <a:pt x="0" y="0"/>
                  </a:lnTo>
                  <a:lnTo>
                    <a:pt x="0" y="635508"/>
                  </a:lnTo>
                  <a:lnTo>
                    <a:pt x="111251" y="635508"/>
                  </a:lnTo>
                  <a:lnTo>
                    <a:pt x="111251" y="0"/>
                  </a:lnTo>
                  <a:close/>
                </a:path>
              </a:pathLst>
            </a:custGeom>
            <a:solidFill>
              <a:schemeClr val="bg1">
                <a:lumMod val="50000"/>
              </a:schemeClr>
            </a:solidFill>
          </p:spPr>
          <p:txBody>
            <a:bodyPr wrap="square" lIns="0" tIns="0" rIns="0" bIns="0" rtlCol="0"/>
            <a:lstStyle/>
            <a:p>
              <a:endParaRPr sz="1600"/>
            </a:p>
          </p:txBody>
        </p:sp>
        <p:sp>
          <p:nvSpPr>
            <p:cNvPr id="46" name="object 8">
              <a:extLst>
                <a:ext uri="{FF2B5EF4-FFF2-40B4-BE49-F238E27FC236}">
                  <a16:creationId xmlns:a16="http://schemas.microsoft.com/office/drawing/2014/main" id="{C7095C03-DC49-4BF8-A7BD-79DE1CECAB2F}"/>
                </a:ext>
              </a:extLst>
            </p:cNvPr>
            <p:cNvSpPr/>
            <p:nvPr/>
          </p:nvSpPr>
          <p:spPr>
            <a:xfrm>
              <a:off x="9620889" y="3340400"/>
              <a:ext cx="257705" cy="635635"/>
            </a:xfrm>
            <a:custGeom>
              <a:avLst/>
              <a:gdLst/>
              <a:ahLst/>
              <a:cxnLst/>
              <a:rect l="l" t="t" r="r" b="b"/>
              <a:pathLst>
                <a:path w="299084" h="635635">
                  <a:moveTo>
                    <a:pt x="298703" y="0"/>
                  </a:moveTo>
                  <a:lnTo>
                    <a:pt x="0" y="0"/>
                  </a:lnTo>
                  <a:lnTo>
                    <a:pt x="0" y="635508"/>
                  </a:lnTo>
                  <a:lnTo>
                    <a:pt x="298703" y="635508"/>
                  </a:lnTo>
                  <a:lnTo>
                    <a:pt x="298703" y="0"/>
                  </a:lnTo>
                  <a:close/>
                </a:path>
              </a:pathLst>
            </a:custGeom>
            <a:solidFill>
              <a:schemeClr val="bg1">
                <a:lumMod val="50000"/>
              </a:schemeClr>
            </a:solidFill>
          </p:spPr>
          <p:txBody>
            <a:bodyPr wrap="square" lIns="0" tIns="0" rIns="0" bIns="0" rtlCol="0"/>
            <a:lstStyle/>
            <a:p>
              <a:endParaRPr sz="1600"/>
            </a:p>
          </p:txBody>
        </p:sp>
        <p:sp>
          <p:nvSpPr>
            <p:cNvPr id="47" name="object 9">
              <a:extLst>
                <a:ext uri="{FF2B5EF4-FFF2-40B4-BE49-F238E27FC236}">
                  <a16:creationId xmlns:a16="http://schemas.microsoft.com/office/drawing/2014/main" id="{9286CE1F-05A7-48C8-9875-99D190F02C8B}"/>
                </a:ext>
              </a:extLst>
            </p:cNvPr>
            <p:cNvSpPr/>
            <p:nvPr/>
          </p:nvSpPr>
          <p:spPr>
            <a:xfrm>
              <a:off x="10301100" y="3340400"/>
              <a:ext cx="344154"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chemeClr val="bg1">
                <a:lumMod val="50000"/>
              </a:schemeClr>
            </a:solidFill>
          </p:spPr>
          <p:txBody>
            <a:bodyPr wrap="square" lIns="0" tIns="0" rIns="0" bIns="0" rtlCol="0"/>
            <a:lstStyle/>
            <a:p>
              <a:endParaRPr sz="1600"/>
            </a:p>
          </p:txBody>
        </p:sp>
        <p:sp>
          <p:nvSpPr>
            <p:cNvPr id="62" name="object 24">
              <a:extLst>
                <a:ext uri="{FF2B5EF4-FFF2-40B4-BE49-F238E27FC236}">
                  <a16:creationId xmlns:a16="http://schemas.microsoft.com/office/drawing/2014/main" id="{3D914464-D3CE-4910-8C4A-69AE8A2464A2}"/>
                </a:ext>
              </a:extLst>
            </p:cNvPr>
            <p:cNvSpPr/>
            <p:nvPr/>
          </p:nvSpPr>
          <p:spPr>
            <a:xfrm>
              <a:off x="3315153" y="4239560"/>
              <a:ext cx="6248395" cy="635635"/>
            </a:xfrm>
            <a:custGeom>
              <a:avLst/>
              <a:gdLst/>
              <a:ahLst/>
              <a:cxnLst/>
              <a:rect l="l" t="t" r="r" b="b"/>
              <a:pathLst>
                <a:path w="7251700" h="635635">
                  <a:moveTo>
                    <a:pt x="0" y="635507"/>
                  </a:moveTo>
                  <a:lnTo>
                    <a:pt x="7251192" y="635507"/>
                  </a:lnTo>
                  <a:lnTo>
                    <a:pt x="7251192" y="0"/>
                  </a:lnTo>
                  <a:lnTo>
                    <a:pt x="0" y="0"/>
                  </a:lnTo>
                  <a:lnTo>
                    <a:pt x="0" y="635507"/>
                  </a:lnTo>
                  <a:close/>
                </a:path>
              </a:pathLst>
            </a:custGeom>
            <a:solidFill>
              <a:srgbClr val="A4416E"/>
            </a:solidFill>
          </p:spPr>
          <p:txBody>
            <a:bodyPr wrap="square" lIns="0" tIns="0" rIns="0" bIns="0" rtlCol="0"/>
            <a:lstStyle/>
            <a:p>
              <a:endParaRPr sz="1600"/>
            </a:p>
          </p:txBody>
        </p:sp>
        <p:sp>
          <p:nvSpPr>
            <p:cNvPr id="64" name="object 26">
              <a:extLst>
                <a:ext uri="{FF2B5EF4-FFF2-40B4-BE49-F238E27FC236}">
                  <a16:creationId xmlns:a16="http://schemas.microsoft.com/office/drawing/2014/main" id="{0BC02EE5-C4EF-4D5D-B2FF-4C4B411C17AE}"/>
                </a:ext>
              </a:extLst>
            </p:cNvPr>
            <p:cNvSpPr/>
            <p:nvPr/>
          </p:nvSpPr>
          <p:spPr>
            <a:xfrm>
              <a:off x="3241616" y="4239560"/>
              <a:ext cx="7386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rgbClr val="521F37"/>
            </a:solidFill>
          </p:spPr>
          <p:txBody>
            <a:bodyPr wrap="square" lIns="0" tIns="0" rIns="0" bIns="0" rtlCol="0"/>
            <a:lstStyle/>
            <a:p>
              <a:endParaRPr sz="1600"/>
            </a:p>
          </p:txBody>
        </p:sp>
        <p:sp>
          <p:nvSpPr>
            <p:cNvPr id="65" name="object 27">
              <a:extLst>
                <a:ext uri="{FF2B5EF4-FFF2-40B4-BE49-F238E27FC236}">
                  <a16:creationId xmlns:a16="http://schemas.microsoft.com/office/drawing/2014/main" id="{0C8A006E-FC12-480E-B742-D228E539F25E}"/>
                </a:ext>
              </a:extLst>
            </p:cNvPr>
            <p:cNvSpPr/>
            <p:nvPr/>
          </p:nvSpPr>
          <p:spPr>
            <a:xfrm>
              <a:off x="9926852" y="4239560"/>
              <a:ext cx="183841"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rgbClr val="A4416E"/>
            </a:solidFill>
          </p:spPr>
          <p:txBody>
            <a:bodyPr wrap="square" lIns="0" tIns="0" rIns="0" bIns="0" rtlCol="0"/>
            <a:lstStyle/>
            <a:p>
              <a:endParaRPr sz="1600"/>
            </a:p>
          </p:txBody>
        </p:sp>
        <p:sp>
          <p:nvSpPr>
            <p:cNvPr id="66" name="object 28">
              <a:extLst>
                <a:ext uri="{FF2B5EF4-FFF2-40B4-BE49-F238E27FC236}">
                  <a16:creationId xmlns:a16="http://schemas.microsoft.com/office/drawing/2014/main" id="{65138D55-00DA-46FC-A418-F1DDCCD66C5C}"/>
                </a:ext>
              </a:extLst>
            </p:cNvPr>
            <p:cNvSpPr/>
            <p:nvPr/>
          </p:nvSpPr>
          <p:spPr>
            <a:xfrm>
              <a:off x="10157966" y="4239560"/>
              <a:ext cx="96298"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rgbClr val="A4416E"/>
            </a:solidFill>
          </p:spPr>
          <p:txBody>
            <a:bodyPr wrap="square" lIns="0" tIns="0" rIns="0" bIns="0" rtlCol="0"/>
            <a:lstStyle/>
            <a:p>
              <a:endParaRPr sz="1600"/>
            </a:p>
          </p:txBody>
        </p:sp>
        <p:sp>
          <p:nvSpPr>
            <p:cNvPr id="67" name="object 29">
              <a:extLst>
                <a:ext uri="{FF2B5EF4-FFF2-40B4-BE49-F238E27FC236}">
                  <a16:creationId xmlns:a16="http://schemas.microsoft.com/office/drawing/2014/main" id="{886C6F37-57DB-4B9D-99B5-4AC5997C94B5}"/>
                </a:ext>
              </a:extLst>
            </p:cNvPr>
            <p:cNvSpPr/>
            <p:nvPr/>
          </p:nvSpPr>
          <p:spPr>
            <a:xfrm>
              <a:off x="9620889" y="4239560"/>
              <a:ext cx="25770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rgbClr val="A4416E"/>
            </a:solidFill>
          </p:spPr>
          <p:txBody>
            <a:bodyPr wrap="square" lIns="0" tIns="0" rIns="0" bIns="0" rtlCol="0"/>
            <a:lstStyle/>
            <a:p>
              <a:endParaRPr sz="1600"/>
            </a:p>
          </p:txBody>
        </p:sp>
        <p:sp>
          <p:nvSpPr>
            <p:cNvPr id="68" name="object 30">
              <a:extLst>
                <a:ext uri="{FF2B5EF4-FFF2-40B4-BE49-F238E27FC236}">
                  <a16:creationId xmlns:a16="http://schemas.microsoft.com/office/drawing/2014/main" id="{4829116F-DB79-493B-B29E-71D54EB0901F}"/>
                </a:ext>
              </a:extLst>
            </p:cNvPr>
            <p:cNvSpPr/>
            <p:nvPr/>
          </p:nvSpPr>
          <p:spPr>
            <a:xfrm>
              <a:off x="10301100" y="4239560"/>
              <a:ext cx="344154"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rgbClr val="A4416E"/>
            </a:solidFill>
          </p:spPr>
          <p:txBody>
            <a:bodyPr wrap="square" lIns="0" tIns="0" rIns="0" bIns="0" rtlCol="0"/>
            <a:lstStyle/>
            <a:p>
              <a:endParaRPr sz="1600"/>
            </a:p>
          </p:txBody>
        </p:sp>
        <p:sp>
          <p:nvSpPr>
            <p:cNvPr id="3" name="TextBox 2">
              <a:extLst>
                <a:ext uri="{FF2B5EF4-FFF2-40B4-BE49-F238E27FC236}">
                  <a16:creationId xmlns:a16="http://schemas.microsoft.com/office/drawing/2014/main" id="{3131E00F-533C-4F67-A9DD-E8AE0ED59D3C}"/>
                </a:ext>
              </a:extLst>
            </p:cNvPr>
            <p:cNvSpPr txBox="1"/>
            <p:nvPr/>
          </p:nvSpPr>
          <p:spPr>
            <a:xfrm>
              <a:off x="3415618" y="3479412"/>
              <a:ext cx="3657476" cy="307777"/>
            </a:xfrm>
            <a:prstGeom prst="rect">
              <a:avLst/>
            </a:prstGeom>
            <a:noFill/>
          </p:spPr>
          <p:txBody>
            <a:bodyPr wrap="none" rtlCol="0">
              <a:spAutoFit/>
            </a:bodyPr>
            <a:lstStyle/>
            <a:p>
              <a:r>
                <a:rPr lang="en-US" sz="1400" b="1" dirty="0">
                  <a:solidFill>
                    <a:schemeClr val="bg1"/>
                  </a:solidFill>
                </a:rPr>
                <a:t>Step 1: Run SharePoint Modernization Scanner</a:t>
              </a:r>
            </a:p>
          </p:txBody>
        </p:sp>
        <p:sp>
          <p:nvSpPr>
            <p:cNvPr id="77" name="TextBox 76">
              <a:extLst>
                <a:ext uri="{FF2B5EF4-FFF2-40B4-BE49-F238E27FC236}">
                  <a16:creationId xmlns:a16="http://schemas.microsoft.com/office/drawing/2014/main" id="{84D4E18A-6E62-4B18-910C-E901AC60C9AF}"/>
                </a:ext>
              </a:extLst>
            </p:cNvPr>
            <p:cNvSpPr txBox="1"/>
            <p:nvPr/>
          </p:nvSpPr>
          <p:spPr>
            <a:xfrm>
              <a:off x="3415618" y="4381290"/>
              <a:ext cx="4279313" cy="307777"/>
            </a:xfrm>
            <a:prstGeom prst="rect">
              <a:avLst/>
            </a:prstGeom>
            <a:noFill/>
          </p:spPr>
          <p:txBody>
            <a:bodyPr wrap="none" rtlCol="0">
              <a:spAutoFit/>
            </a:bodyPr>
            <a:lstStyle/>
            <a:p>
              <a:r>
                <a:rPr lang="en-US" sz="1400" b="1" dirty="0">
                  <a:solidFill>
                    <a:schemeClr val="bg1"/>
                  </a:solidFill>
                </a:rPr>
                <a:t>Step 2: Run Custom Developed PowerShell (if required)</a:t>
              </a:r>
            </a:p>
          </p:txBody>
        </p:sp>
      </p:grpSp>
      <p:grpSp>
        <p:nvGrpSpPr>
          <p:cNvPr id="4" name="Group 3"/>
          <p:cNvGrpSpPr/>
          <p:nvPr/>
        </p:nvGrpSpPr>
        <p:grpSpPr>
          <a:xfrm>
            <a:off x="-136476" y="1163877"/>
            <a:ext cx="3303850" cy="2062197"/>
            <a:chOff x="1282890" y="3052757"/>
            <a:chExt cx="4385235" cy="2611063"/>
          </a:xfrm>
        </p:grpSpPr>
        <p:sp>
          <p:nvSpPr>
            <p:cNvPr id="18" name="모서리가 둥근 직사각형 82"/>
            <p:cNvSpPr/>
            <p:nvPr/>
          </p:nvSpPr>
          <p:spPr>
            <a:xfrm rot="18900000">
              <a:off x="1282890" y="4332228"/>
              <a:ext cx="4385235" cy="939810"/>
            </a:xfrm>
            <a:prstGeom prst="roundRect">
              <a:avLst>
                <a:gd name="adj" fmla="val 50000"/>
              </a:avLst>
            </a:prstGeom>
            <a:pattFill prst="dkDnDiag">
              <a:fgClr>
                <a:schemeClr val="accent1"/>
              </a:fgClr>
              <a:bgClr>
                <a:schemeClr val="accent1">
                  <a:lumMod val="75000"/>
                </a:schemeClr>
              </a:bgClr>
            </a:pattFill>
            <a:ln w="6350" cap="rnd"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r>
                <a:rPr lang="en-US" altLang="ko-KR" b="1" dirty="0" smtClean="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rPr>
                <a:t>ASSESSMENT</a:t>
              </a:r>
              <a:endParaRPr lang="ko-KR" altLang="en-US"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19" name="모서리가 둥근 직사각형 83"/>
            <p:cNvSpPr/>
            <p:nvPr/>
          </p:nvSpPr>
          <p:spPr>
            <a:xfrm rot="16200000">
              <a:off x="3401484" y="3904560"/>
              <a:ext cx="2611063" cy="907458"/>
            </a:xfrm>
            <a:prstGeom prst="roundRect">
              <a:avLst>
                <a:gd name="adj" fmla="val 50000"/>
              </a:avLst>
            </a:prstGeom>
            <a:solidFill>
              <a:schemeClr val="accent1">
                <a:alpha val="50000"/>
              </a:schemeClr>
            </a:solidFill>
            <a:ln w="6350" cap="rnd"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0" name="모서리가 둥근 직사각형 84"/>
            <p:cNvSpPr/>
            <p:nvPr/>
          </p:nvSpPr>
          <p:spPr>
            <a:xfrm>
              <a:off x="2639563" y="3056817"/>
              <a:ext cx="2521180" cy="939810"/>
            </a:xfrm>
            <a:prstGeom prst="roundRect">
              <a:avLst>
                <a:gd name="adj" fmla="val 50000"/>
              </a:avLst>
            </a:prstGeom>
            <a:solidFill>
              <a:schemeClr val="accent1">
                <a:alpha val="50000"/>
              </a:schemeClr>
            </a:solidFill>
            <a:ln w="6350" cap="rnd" cmpd="sng" algn="ctr">
              <a:solidFill>
                <a:schemeClr val="accent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1" name="타원 81"/>
            <p:cNvSpPr>
              <a:spLocks/>
            </p:cNvSpPr>
            <p:nvPr/>
          </p:nvSpPr>
          <p:spPr>
            <a:xfrm>
              <a:off x="4352423" y="3158670"/>
              <a:ext cx="709971" cy="735283"/>
            </a:xfrm>
            <a:prstGeom prst="ellipse">
              <a:avLst/>
            </a:prstGeom>
            <a:solidFill>
              <a:schemeClr val="bg1"/>
            </a:solidFill>
            <a:ln w="3175" cap="flat" cmpd="sng" algn="ctr">
              <a:solidFill>
                <a:schemeClr val="accent1">
                  <a:lumMod val="75000"/>
                </a:schemeClr>
              </a:solidFill>
              <a:prstDash val="solid"/>
            </a:ln>
            <a:effectLst>
              <a:innerShdw dist="25400" dir="13500000">
                <a:prstClr val="black">
                  <a:alpha val="1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550"/>
                </a:lnSpc>
              </a:pPr>
              <a:r>
                <a:rPr lang="en-US" altLang="ko-KR"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rPr>
                <a:t>01</a:t>
              </a:r>
              <a:endParaRPr lang="ko-KR" altLang="en-US"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endParaRPr>
            </a:p>
          </p:txBody>
        </p:sp>
      </p:grpSp>
      <p:cxnSp>
        <p:nvCxnSpPr>
          <p:cNvPr id="7" name="Elbow Connector 6"/>
          <p:cNvCxnSpPr>
            <a:stCxn id="19" idx="1"/>
          </p:cNvCxnSpPr>
          <p:nvPr/>
        </p:nvCxnSpPr>
        <p:spPr>
          <a:xfrm rot="16200000" flipH="1">
            <a:off x="2626682" y="3042665"/>
            <a:ext cx="431525" cy="798344"/>
          </a:xfrm>
          <a:prstGeom prst="bentConnector2">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6659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fontScale="90000"/>
          </a:bodyPr>
          <a:lstStyle/>
          <a:p>
            <a:r>
              <a:rPr lang="en-US" dirty="0"/>
              <a:t>SharePoint modernization scanner</a:t>
            </a:r>
          </a:p>
        </p:txBody>
      </p:sp>
      <p:sp>
        <p:nvSpPr>
          <p:cNvPr id="7" name="TextBox 6">
            <a:extLst>
              <a:ext uri="{FF2B5EF4-FFF2-40B4-BE49-F238E27FC236}">
                <a16:creationId xmlns:a16="http://schemas.microsoft.com/office/drawing/2014/main" id="{B5903F46-5C61-4249-9F85-BF1AE4C530DA}"/>
              </a:ext>
            </a:extLst>
          </p:cNvPr>
          <p:cNvSpPr txBox="1"/>
          <p:nvPr/>
        </p:nvSpPr>
        <p:spPr>
          <a:xfrm>
            <a:off x="2133558" y="6321157"/>
            <a:ext cx="8622017" cy="307777"/>
          </a:xfrm>
          <a:prstGeom prst="rect">
            <a:avLst/>
          </a:prstGeom>
          <a:noFill/>
        </p:spPr>
        <p:txBody>
          <a:bodyPr wrap="square" rtlCol="0">
            <a:spAutoFit/>
          </a:bodyPr>
          <a:lstStyle/>
          <a:p>
            <a:r>
              <a:rPr lang="en-US" sz="1400" i="1" dirty="0"/>
              <a:t>Please refer to MS </a:t>
            </a:r>
            <a:r>
              <a:rPr lang="en-US" sz="1400" i="1" dirty="0" smtClean="0"/>
              <a:t>Site for more details -  </a:t>
            </a:r>
            <a:r>
              <a:rPr lang="en-US" sz="1400" i="1" dirty="0">
                <a:hlinkClick r:id="rId3"/>
              </a:rPr>
              <a:t>The SharePoint modernization scanner | Microsoft </a:t>
            </a:r>
            <a:r>
              <a:rPr lang="en-US" sz="1400" i="1" dirty="0" smtClean="0">
                <a:hlinkClick r:id="rId3"/>
              </a:rPr>
              <a:t>Docs</a:t>
            </a:r>
            <a:endParaRPr lang="en-US" sz="1400" i="1" dirty="0"/>
          </a:p>
        </p:txBody>
      </p:sp>
      <p:sp>
        <p:nvSpPr>
          <p:cNvPr id="3" name="Rectangle 2"/>
          <p:cNvSpPr/>
          <p:nvPr/>
        </p:nvSpPr>
        <p:spPr>
          <a:xfrm>
            <a:off x="1409110" y="1240651"/>
            <a:ext cx="9346465" cy="47767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libri (Body)"/>
              </a:rPr>
              <a:t>SharePoint Modernization scanner helps to prepare classic sites for modernization with the following modernization </a:t>
            </a:r>
            <a:r>
              <a:rPr lang="en-US" sz="1200" dirty="0" smtClean="0">
                <a:solidFill>
                  <a:schemeClr val="bg1"/>
                </a:solidFill>
                <a:latin typeface="Calibri (Body)"/>
              </a:rPr>
              <a:t>efforts -</a:t>
            </a:r>
            <a:endParaRPr lang="en-US" sz="1200" dirty="0">
              <a:solidFill>
                <a:schemeClr val="bg1"/>
              </a:solidFill>
            </a:endParaRPr>
          </a:p>
        </p:txBody>
      </p:sp>
      <p:grpSp>
        <p:nvGrpSpPr>
          <p:cNvPr id="5" name="Group 4"/>
          <p:cNvGrpSpPr/>
          <p:nvPr/>
        </p:nvGrpSpPr>
        <p:grpSpPr>
          <a:xfrm>
            <a:off x="2388354" y="1982342"/>
            <a:ext cx="7034710" cy="3087041"/>
            <a:chOff x="2770494" y="2146118"/>
            <a:chExt cx="7034710" cy="3087041"/>
          </a:xfrm>
        </p:grpSpPr>
        <p:sp>
          <p:nvSpPr>
            <p:cNvPr id="4" name="Hexagon 3"/>
            <p:cNvSpPr/>
            <p:nvPr/>
          </p:nvSpPr>
          <p:spPr>
            <a:xfrm>
              <a:off x="2770494" y="2146118"/>
              <a:ext cx="2001673" cy="1511481"/>
            </a:xfrm>
            <a:prstGeom prst="hexag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171717"/>
                  </a:solidFill>
                  <a:latin typeface="Calibri (Body)"/>
                </a:rPr>
                <a:t>Optimizing the usage of </a:t>
              </a:r>
              <a:r>
                <a:rPr lang="en-US" sz="1200" dirty="0" smtClean="0">
                  <a:solidFill>
                    <a:srgbClr val="171717"/>
                  </a:solidFill>
                  <a:latin typeface="Calibri (Body)"/>
                </a:rPr>
                <a:t>modern </a:t>
              </a:r>
              <a:r>
                <a:rPr lang="en-US" sz="1200" dirty="0">
                  <a:solidFill>
                    <a:srgbClr val="171717"/>
                  </a:solidFill>
                  <a:latin typeface="Calibri (Body)"/>
                </a:rPr>
                <a:t>list and libraries</a:t>
              </a:r>
            </a:p>
          </p:txBody>
        </p:sp>
        <p:sp>
          <p:nvSpPr>
            <p:cNvPr id="8" name="Hexagon 7"/>
            <p:cNvSpPr/>
            <p:nvPr/>
          </p:nvSpPr>
          <p:spPr>
            <a:xfrm>
              <a:off x="4451443" y="2929154"/>
              <a:ext cx="2001673" cy="1511481"/>
            </a:xfrm>
            <a:prstGeom prst="hexagon">
              <a:avLst/>
            </a:prstGeom>
            <a:solidFill>
              <a:srgbClr val="99CC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171717"/>
                  </a:solidFill>
                  <a:latin typeface="Calibri (Body)"/>
                </a:rPr>
                <a:t>Modernizing the wiki and web part pages by creating modern site pages</a:t>
              </a:r>
            </a:p>
          </p:txBody>
        </p:sp>
        <p:sp>
          <p:nvSpPr>
            <p:cNvPr id="9" name="Hexagon 8"/>
            <p:cNvSpPr/>
            <p:nvPr/>
          </p:nvSpPr>
          <p:spPr>
            <a:xfrm>
              <a:off x="2770494" y="3721678"/>
              <a:ext cx="2001673" cy="1511481"/>
            </a:xfrm>
            <a:prstGeom prst="hexagon">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rgbClr val="171717"/>
                  </a:solidFill>
                  <a:latin typeface="Calibri (Body)"/>
                </a:rPr>
                <a:t>Connecting these sites to a Microsoft 365 group</a:t>
              </a:r>
            </a:p>
          </p:txBody>
        </p:sp>
        <p:sp>
          <p:nvSpPr>
            <p:cNvPr id="10" name="Hexagon 9"/>
            <p:cNvSpPr/>
            <p:nvPr/>
          </p:nvSpPr>
          <p:spPr>
            <a:xfrm>
              <a:off x="6132392" y="2146118"/>
              <a:ext cx="2001673" cy="151148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171717"/>
                  </a:solidFill>
                  <a:latin typeface="Calibri (Body)"/>
                </a:rPr>
                <a:t>Rebuilding classic publishing portals </a:t>
              </a:r>
              <a:r>
                <a:rPr lang="en-US" sz="1200" dirty="0" smtClean="0">
                  <a:solidFill>
                    <a:srgbClr val="171717"/>
                  </a:solidFill>
                  <a:latin typeface="Calibri (Body)"/>
                </a:rPr>
                <a:t>as modern </a:t>
              </a:r>
              <a:r>
                <a:rPr lang="en-US" sz="1200" dirty="0">
                  <a:solidFill>
                    <a:srgbClr val="171717"/>
                  </a:solidFill>
                  <a:latin typeface="Calibri (Body)"/>
                </a:rPr>
                <a:t>publishing portals</a:t>
              </a:r>
            </a:p>
          </p:txBody>
        </p:sp>
        <p:sp>
          <p:nvSpPr>
            <p:cNvPr id="11" name="Hexagon 10"/>
            <p:cNvSpPr/>
            <p:nvPr/>
          </p:nvSpPr>
          <p:spPr>
            <a:xfrm>
              <a:off x="6132392" y="3715945"/>
              <a:ext cx="2001673" cy="1511481"/>
            </a:xfrm>
            <a:prstGeom prst="hexagon">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171717"/>
                  </a:solidFill>
                  <a:latin typeface="Calibri (Body)"/>
                </a:rPr>
                <a:t>Understanding where classic </a:t>
              </a:r>
              <a:r>
                <a:rPr lang="en-US" sz="1200" dirty="0" smtClean="0">
                  <a:solidFill>
                    <a:srgbClr val="171717"/>
                  </a:solidFill>
                  <a:latin typeface="Calibri (Body)"/>
                </a:rPr>
                <a:t>workflow &amp; InfoPath Form </a:t>
              </a:r>
              <a:r>
                <a:rPr lang="en-US" sz="1200" dirty="0">
                  <a:solidFill>
                    <a:srgbClr val="171717"/>
                  </a:solidFill>
                  <a:latin typeface="Calibri (Body)"/>
                </a:rPr>
                <a:t>is </a:t>
              </a:r>
              <a:r>
                <a:rPr lang="en-US" sz="1200" dirty="0" smtClean="0">
                  <a:solidFill>
                    <a:srgbClr val="171717"/>
                  </a:solidFill>
                  <a:latin typeface="Calibri (Body)"/>
                </a:rPr>
                <a:t>being used</a:t>
              </a:r>
              <a:endParaRPr lang="en-US" sz="1200" dirty="0">
                <a:solidFill>
                  <a:srgbClr val="171717"/>
                </a:solidFill>
                <a:latin typeface="Calibri (Body)"/>
              </a:endParaRPr>
            </a:p>
          </p:txBody>
        </p:sp>
        <p:sp>
          <p:nvSpPr>
            <p:cNvPr id="12" name="Hexagon 11"/>
            <p:cNvSpPr/>
            <p:nvPr/>
          </p:nvSpPr>
          <p:spPr>
            <a:xfrm>
              <a:off x="7803531" y="2929153"/>
              <a:ext cx="2001673" cy="1511481"/>
            </a:xfrm>
            <a:prstGeom prst="hexagon">
              <a:avLst/>
            </a:prstGeom>
            <a:solidFill>
              <a:schemeClr val="accent5">
                <a:lumMod val="40000"/>
                <a:lumOff val="6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171717"/>
                  </a:solidFill>
                  <a:latin typeface="Calibri (Body)"/>
                </a:rPr>
                <a:t>Understanding the usage of classic blog pages</a:t>
              </a:r>
            </a:p>
          </p:txBody>
        </p:sp>
      </p:grpSp>
      <p:sp>
        <p:nvSpPr>
          <p:cNvPr id="13" name="Rectangle 12"/>
          <p:cNvSpPr/>
          <p:nvPr/>
        </p:nvSpPr>
        <p:spPr>
          <a:xfrm>
            <a:off x="275207" y="5333403"/>
            <a:ext cx="11601734" cy="589726"/>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200" dirty="0" smtClean="0">
                <a:solidFill>
                  <a:srgbClr val="171717"/>
                </a:solidFill>
                <a:latin typeface="Calibri (Body)"/>
              </a:rPr>
              <a:t>The scanner is a key tool to use for modernizing classic sites as it will provide the factual data about the complexity to modernize sites.</a:t>
            </a:r>
          </a:p>
          <a:p>
            <a:pPr marL="285750" indent="-285750">
              <a:buFont typeface="Arial" panose="020B0604020202020204" pitchFamily="34" charset="0"/>
              <a:buChar char="•"/>
            </a:pPr>
            <a:r>
              <a:rPr lang="en-US" sz="1200" dirty="0">
                <a:solidFill>
                  <a:srgbClr val="171717"/>
                </a:solidFill>
                <a:latin typeface="Calibri (Body)"/>
              </a:rPr>
              <a:t>Using the dashboards generated by the scanner "modernization readiness" can be drilled down and required remediation work can be identified</a:t>
            </a:r>
            <a:r>
              <a:rPr lang="en-US" sz="1200" dirty="0" smtClean="0">
                <a:solidFill>
                  <a:srgbClr val="171717"/>
                </a:solidFill>
                <a:latin typeface="Calibri (Body)"/>
              </a:rPr>
              <a:t>.</a:t>
            </a:r>
            <a:endParaRPr lang="en-US" sz="1200" dirty="0">
              <a:solidFill>
                <a:srgbClr val="171717"/>
              </a:solidFill>
              <a:latin typeface="Calibri (Body)"/>
            </a:endParaRPr>
          </a:p>
        </p:txBody>
      </p:sp>
    </p:spTree>
    <p:extLst>
      <p:ext uri="{BB962C8B-B14F-4D97-AF65-F5344CB8AC3E}">
        <p14:creationId xmlns:p14="http://schemas.microsoft.com/office/powerpoint/2010/main" val="299134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Elbow Connector 8"/>
          <p:cNvCxnSpPr>
            <a:stCxn id="19" idx="1"/>
            <a:endCxn id="77" idx="1"/>
          </p:cNvCxnSpPr>
          <p:nvPr/>
        </p:nvCxnSpPr>
        <p:spPr>
          <a:xfrm rot="16200000" flipH="1">
            <a:off x="2273153" y="3396194"/>
            <a:ext cx="1312585" cy="972346"/>
          </a:xfrm>
          <a:prstGeom prst="bentConnector2">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fontScale="90000"/>
          </a:bodyPr>
          <a:lstStyle/>
          <a:p>
            <a:r>
              <a:rPr lang="en-US" dirty="0"/>
              <a:t>Steps for </a:t>
            </a:r>
            <a:r>
              <a:rPr lang="en-US" dirty="0" smtClean="0"/>
              <a:t>Strategy</a:t>
            </a:r>
            <a:endParaRPr lang="en-US" dirty="0"/>
          </a:p>
        </p:txBody>
      </p:sp>
      <p:grpSp>
        <p:nvGrpSpPr>
          <p:cNvPr id="8" name="Group 7"/>
          <p:cNvGrpSpPr/>
          <p:nvPr/>
        </p:nvGrpSpPr>
        <p:grpSpPr>
          <a:xfrm>
            <a:off x="3241616" y="3340400"/>
            <a:ext cx="7144330" cy="1534795"/>
            <a:chOff x="3241616" y="3340400"/>
            <a:chExt cx="7403638" cy="1534795"/>
          </a:xfrm>
        </p:grpSpPr>
        <p:sp>
          <p:nvSpPr>
            <p:cNvPr id="42" name="object 4">
              <a:extLst>
                <a:ext uri="{FF2B5EF4-FFF2-40B4-BE49-F238E27FC236}">
                  <a16:creationId xmlns:a16="http://schemas.microsoft.com/office/drawing/2014/main" id="{059D5080-2856-47B5-B395-C00FA076E879}"/>
                </a:ext>
              </a:extLst>
            </p:cNvPr>
            <p:cNvSpPr/>
            <p:nvPr/>
          </p:nvSpPr>
          <p:spPr>
            <a:xfrm>
              <a:off x="3315152" y="3340400"/>
              <a:ext cx="6248396" cy="635635"/>
            </a:xfrm>
            <a:custGeom>
              <a:avLst/>
              <a:gdLst/>
              <a:ahLst/>
              <a:cxnLst/>
              <a:rect l="l" t="t" r="r" b="b"/>
              <a:pathLst>
                <a:path w="7251700" h="635635">
                  <a:moveTo>
                    <a:pt x="0" y="635508"/>
                  </a:moveTo>
                  <a:lnTo>
                    <a:pt x="7251192" y="635508"/>
                  </a:lnTo>
                  <a:lnTo>
                    <a:pt x="7251192" y="0"/>
                  </a:lnTo>
                  <a:lnTo>
                    <a:pt x="0" y="0"/>
                  </a:lnTo>
                  <a:lnTo>
                    <a:pt x="0" y="635508"/>
                  </a:lnTo>
                  <a:close/>
                </a:path>
              </a:pathLst>
            </a:custGeom>
            <a:solidFill>
              <a:schemeClr val="bg1">
                <a:lumMod val="50000"/>
              </a:schemeClr>
            </a:solidFill>
          </p:spPr>
          <p:txBody>
            <a:bodyPr wrap="square" lIns="0" tIns="0" rIns="0" bIns="0" rtlCol="0"/>
            <a:lstStyle/>
            <a:p>
              <a:endParaRPr sz="1600"/>
            </a:p>
          </p:txBody>
        </p:sp>
        <p:sp>
          <p:nvSpPr>
            <p:cNvPr id="43" name="object 5">
              <a:extLst>
                <a:ext uri="{FF2B5EF4-FFF2-40B4-BE49-F238E27FC236}">
                  <a16:creationId xmlns:a16="http://schemas.microsoft.com/office/drawing/2014/main" id="{2A9ABA51-4B00-47FF-86C0-1705F7925442}"/>
                </a:ext>
              </a:extLst>
            </p:cNvPr>
            <p:cNvSpPr/>
            <p:nvPr/>
          </p:nvSpPr>
          <p:spPr>
            <a:xfrm>
              <a:off x="3241616" y="3340400"/>
              <a:ext cx="73865" cy="635635"/>
            </a:xfrm>
            <a:custGeom>
              <a:avLst/>
              <a:gdLst/>
              <a:ahLst/>
              <a:cxnLst/>
              <a:rect l="l" t="t" r="r" b="b"/>
              <a:pathLst>
                <a:path w="85725" h="635635">
                  <a:moveTo>
                    <a:pt x="85343" y="0"/>
                  </a:moveTo>
                  <a:lnTo>
                    <a:pt x="0" y="0"/>
                  </a:lnTo>
                  <a:lnTo>
                    <a:pt x="0" y="635508"/>
                  </a:lnTo>
                  <a:lnTo>
                    <a:pt x="85343" y="635508"/>
                  </a:lnTo>
                  <a:lnTo>
                    <a:pt x="85343" y="0"/>
                  </a:lnTo>
                  <a:close/>
                </a:path>
              </a:pathLst>
            </a:custGeom>
            <a:solidFill>
              <a:schemeClr val="tx1"/>
            </a:solidFill>
          </p:spPr>
          <p:txBody>
            <a:bodyPr wrap="square" lIns="0" tIns="0" rIns="0" bIns="0" rtlCol="0"/>
            <a:lstStyle/>
            <a:p>
              <a:endParaRPr sz="1600"/>
            </a:p>
          </p:txBody>
        </p:sp>
        <p:sp>
          <p:nvSpPr>
            <p:cNvPr id="44" name="object 6">
              <a:extLst>
                <a:ext uri="{FF2B5EF4-FFF2-40B4-BE49-F238E27FC236}">
                  <a16:creationId xmlns:a16="http://schemas.microsoft.com/office/drawing/2014/main" id="{1F4FE902-6452-4BB6-BB5A-2AF116F43319}"/>
                </a:ext>
              </a:extLst>
            </p:cNvPr>
            <p:cNvSpPr/>
            <p:nvPr/>
          </p:nvSpPr>
          <p:spPr>
            <a:xfrm>
              <a:off x="9926852" y="3340400"/>
              <a:ext cx="183841" cy="635635"/>
            </a:xfrm>
            <a:custGeom>
              <a:avLst/>
              <a:gdLst/>
              <a:ahLst/>
              <a:cxnLst/>
              <a:rect l="l" t="t" r="r" b="b"/>
              <a:pathLst>
                <a:path w="213359" h="635635">
                  <a:moveTo>
                    <a:pt x="213359" y="0"/>
                  </a:moveTo>
                  <a:lnTo>
                    <a:pt x="0" y="0"/>
                  </a:lnTo>
                  <a:lnTo>
                    <a:pt x="0" y="635508"/>
                  </a:lnTo>
                  <a:lnTo>
                    <a:pt x="213359" y="635508"/>
                  </a:lnTo>
                  <a:lnTo>
                    <a:pt x="213359" y="0"/>
                  </a:lnTo>
                  <a:close/>
                </a:path>
              </a:pathLst>
            </a:custGeom>
            <a:solidFill>
              <a:schemeClr val="bg1">
                <a:lumMod val="50000"/>
              </a:schemeClr>
            </a:solidFill>
          </p:spPr>
          <p:txBody>
            <a:bodyPr wrap="square" lIns="0" tIns="0" rIns="0" bIns="0" rtlCol="0"/>
            <a:lstStyle/>
            <a:p>
              <a:endParaRPr sz="1600"/>
            </a:p>
          </p:txBody>
        </p:sp>
        <p:sp>
          <p:nvSpPr>
            <p:cNvPr id="45" name="object 7">
              <a:extLst>
                <a:ext uri="{FF2B5EF4-FFF2-40B4-BE49-F238E27FC236}">
                  <a16:creationId xmlns:a16="http://schemas.microsoft.com/office/drawing/2014/main" id="{CD1C2659-9202-47C0-B54E-D177AEEC0819}"/>
                </a:ext>
              </a:extLst>
            </p:cNvPr>
            <p:cNvSpPr/>
            <p:nvPr/>
          </p:nvSpPr>
          <p:spPr>
            <a:xfrm>
              <a:off x="10157966" y="3340400"/>
              <a:ext cx="96298" cy="635635"/>
            </a:xfrm>
            <a:custGeom>
              <a:avLst/>
              <a:gdLst/>
              <a:ahLst/>
              <a:cxnLst/>
              <a:rect l="l" t="t" r="r" b="b"/>
              <a:pathLst>
                <a:path w="111759" h="635635">
                  <a:moveTo>
                    <a:pt x="111251" y="0"/>
                  </a:moveTo>
                  <a:lnTo>
                    <a:pt x="0" y="0"/>
                  </a:lnTo>
                  <a:lnTo>
                    <a:pt x="0" y="635508"/>
                  </a:lnTo>
                  <a:lnTo>
                    <a:pt x="111251" y="635508"/>
                  </a:lnTo>
                  <a:lnTo>
                    <a:pt x="111251" y="0"/>
                  </a:lnTo>
                  <a:close/>
                </a:path>
              </a:pathLst>
            </a:custGeom>
            <a:solidFill>
              <a:schemeClr val="bg1">
                <a:lumMod val="50000"/>
              </a:schemeClr>
            </a:solidFill>
          </p:spPr>
          <p:txBody>
            <a:bodyPr wrap="square" lIns="0" tIns="0" rIns="0" bIns="0" rtlCol="0"/>
            <a:lstStyle/>
            <a:p>
              <a:endParaRPr sz="1600"/>
            </a:p>
          </p:txBody>
        </p:sp>
        <p:sp>
          <p:nvSpPr>
            <p:cNvPr id="46" name="object 8">
              <a:extLst>
                <a:ext uri="{FF2B5EF4-FFF2-40B4-BE49-F238E27FC236}">
                  <a16:creationId xmlns:a16="http://schemas.microsoft.com/office/drawing/2014/main" id="{C7095C03-DC49-4BF8-A7BD-79DE1CECAB2F}"/>
                </a:ext>
              </a:extLst>
            </p:cNvPr>
            <p:cNvSpPr/>
            <p:nvPr/>
          </p:nvSpPr>
          <p:spPr>
            <a:xfrm>
              <a:off x="9620889" y="3340400"/>
              <a:ext cx="257705" cy="635635"/>
            </a:xfrm>
            <a:custGeom>
              <a:avLst/>
              <a:gdLst/>
              <a:ahLst/>
              <a:cxnLst/>
              <a:rect l="l" t="t" r="r" b="b"/>
              <a:pathLst>
                <a:path w="299084" h="635635">
                  <a:moveTo>
                    <a:pt x="298703" y="0"/>
                  </a:moveTo>
                  <a:lnTo>
                    <a:pt x="0" y="0"/>
                  </a:lnTo>
                  <a:lnTo>
                    <a:pt x="0" y="635508"/>
                  </a:lnTo>
                  <a:lnTo>
                    <a:pt x="298703" y="635508"/>
                  </a:lnTo>
                  <a:lnTo>
                    <a:pt x="298703" y="0"/>
                  </a:lnTo>
                  <a:close/>
                </a:path>
              </a:pathLst>
            </a:custGeom>
            <a:solidFill>
              <a:schemeClr val="bg1">
                <a:lumMod val="50000"/>
              </a:schemeClr>
            </a:solidFill>
          </p:spPr>
          <p:txBody>
            <a:bodyPr wrap="square" lIns="0" tIns="0" rIns="0" bIns="0" rtlCol="0"/>
            <a:lstStyle/>
            <a:p>
              <a:endParaRPr sz="1600"/>
            </a:p>
          </p:txBody>
        </p:sp>
        <p:sp>
          <p:nvSpPr>
            <p:cNvPr id="47" name="object 9">
              <a:extLst>
                <a:ext uri="{FF2B5EF4-FFF2-40B4-BE49-F238E27FC236}">
                  <a16:creationId xmlns:a16="http://schemas.microsoft.com/office/drawing/2014/main" id="{9286CE1F-05A7-48C8-9875-99D190F02C8B}"/>
                </a:ext>
              </a:extLst>
            </p:cNvPr>
            <p:cNvSpPr/>
            <p:nvPr/>
          </p:nvSpPr>
          <p:spPr>
            <a:xfrm>
              <a:off x="10301100" y="3340400"/>
              <a:ext cx="344154"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chemeClr val="bg1">
                <a:lumMod val="50000"/>
              </a:schemeClr>
            </a:solidFill>
          </p:spPr>
          <p:txBody>
            <a:bodyPr wrap="square" lIns="0" tIns="0" rIns="0" bIns="0" rtlCol="0"/>
            <a:lstStyle/>
            <a:p>
              <a:endParaRPr sz="1600"/>
            </a:p>
          </p:txBody>
        </p:sp>
        <p:sp>
          <p:nvSpPr>
            <p:cNvPr id="62" name="object 24">
              <a:extLst>
                <a:ext uri="{FF2B5EF4-FFF2-40B4-BE49-F238E27FC236}">
                  <a16:creationId xmlns:a16="http://schemas.microsoft.com/office/drawing/2014/main" id="{3D914464-D3CE-4910-8C4A-69AE8A2464A2}"/>
                </a:ext>
              </a:extLst>
            </p:cNvPr>
            <p:cNvSpPr/>
            <p:nvPr/>
          </p:nvSpPr>
          <p:spPr>
            <a:xfrm>
              <a:off x="3315153" y="4239560"/>
              <a:ext cx="6248395" cy="635635"/>
            </a:xfrm>
            <a:custGeom>
              <a:avLst/>
              <a:gdLst/>
              <a:ahLst/>
              <a:cxnLst/>
              <a:rect l="l" t="t" r="r" b="b"/>
              <a:pathLst>
                <a:path w="7251700" h="635635">
                  <a:moveTo>
                    <a:pt x="0" y="635507"/>
                  </a:moveTo>
                  <a:lnTo>
                    <a:pt x="7251192" y="635507"/>
                  </a:lnTo>
                  <a:lnTo>
                    <a:pt x="7251192" y="0"/>
                  </a:lnTo>
                  <a:lnTo>
                    <a:pt x="0" y="0"/>
                  </a:lnTo>
                  <a:lnTo>
                    <a:pt x="0" y="635507"/>
                  </a:lnTo>
                  <a:close/>
                </a:path>
              </a:pathLst>
            </a:custGeom>
            <a:solidFill>
              <a:srgbClr val="A4416E"/>
            </a:solidFill>
          </p:spPr>
          <p:txBody>
            <a:bodyPr wrap="square" lIns="0" tIns="0" rIns="0" bIns="0" rtlCol="0"/>
            <a:lstStyle/>
            <a:p>
              <a:endParaRPr sz="1600"/>
            </a:p>
          </p:txBody>
        </p:sp>
        <p:sp>
          <p:nvSpPr>
            <p:cNvPr id="64" name="object 26">
              <a:extLst>
                <a:ext uri="{FF2B5EF4-FFF2-40B4-BE49-F238E27FC236}">
                  <a16:creationId xmlns:a16="http://schemas.microsoft.com/office/drawing/2014/main" id="{0BC02EE5-C4EF-4D5D-B2FF-4C4B411C17AE}"/>
                </a:ext>
              </a:extLst>
            </p:cNvPr>
            <p:cNvSpPr/>
            <p:nvPr/>
          </p:nvSpPr>
          <p:spPr>
            <a:xfrm>
              <a:off x="3241616" y="4239560"/>
              <a:ext cx="7386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rgbClr val="521F37"/>
            </a:solidFill>
          </p:spPr>
          <p:txBody>
            <a:bodyPr wrap="square" lIns="0" tIns="0" rIns="0" bIns="0" rtlCol="0"/>
            <a:lstStyle/>
            <a:p>
              <a:endParaRPr sz="1600"/>
            </a:p>
          </p:txBody>
        </p:sp>
        <p:sp>
          <p:nvSpPr>
            <p:cNvPr id="65" name="object 27">
              <a:extLst>
                <a:ext uri="{FF2B5EF4-FFF2-40B4-BE49-F238E27FC236}">
                  <a16:creationId xmlns:a16="http://schemas.microsoft.com/office/drawing/2014/main" id="{0C8A006E-FC12-480E-B742-D228E539F25E}"/>
                </a:ext>
              </a:extLst>
            </p:cNvPr>
            <p:cNvSpPr/>
            <p:nvPr/>
          </p:nvSpPr>
          <p:spPr>
            <a:xfrm>
              <a:off x="9926852" y="4239560"/>
              <a:ext cx="183841"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rgbClr val="A4416E"/>
            </a:solidFill>
          </p:spPr>
          <p:txBody>
            <a:bodyPr wrap="square" lIns="0" tIns="0" rIns="0" bIns="0" rtlCol="0"/>
            <a:lstStyle/>
            <a:p>
              <a:endParaRPr sz="1600"/>
            </a:p>
          </p:txBody>
        </p:sp>
        <p:sp>
          <p:nvSpPr>
            <p:cNvPr id="66" name="object 28">
              <a:extLst>
                <a:ext uri="{FF2B5EF4-FFF2-40B4-BE49-F238E27FC236}">
                  <a16:creationId xmlns:a16="http://schemas.microsoft.com/office/drawing/2014/main" id="{65138D55-00DA-46FC-A418-F1DDCCD66C5C}"/>
                </a:ext>
              </a:extLst>
            </p:cNvPr>
            <p:cNvSpPr/>
            <p:nvPr/>
          </p:nvSpPr>
          <p:spPr>
            <a:xfrm>
              <a:off x="10157966" y="4239560"/>
              <a:ext cx="96298"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rgbClr val="A4416E"/>
            </a:solidFill>
          </p:spPr>
          <p:txBody>
            <a:bodyPr wrap="square" lIns="0" tIns="0" rIns="0" bIns="0" rtlCol="0"/>
            <a:lstStyle/>
            <a:p>
              <a:endParaRPr sz="1600"/>
            </a:p>
          </p:txBody>
        </p:sp>
        <p:sp>
          <p:nvSpPr>
            <p:cNvPr id="67" name="object 29">
              <a:extLst>
                <a:ext uri="{FF2B5EF4-FFF2-40B4-BE49-F238E27FC236}">
                  <a16:creationId xmlns:a16="http://schemas.microsoft.com/office/drawing/2014/main" id="{886C6F37-57DB-4B9D-99B5-4AC5997C94B5}"/>
                </a:ext>
              </a:extLst>
            </p:cNvPr>
            <p:cNvSpPr/>
            <p:nvPr/>
          </p:nvSpPr>
          <p:spPr>
            <a:xfrm>
              <a:off x="9620889" y="4239560"/>
              <a:ext cx="25770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rgbClr val="A4416E"/>
            </a:solidFill>
          </p:spPr>
          <p:txBody>
            <a:bodyPr wrap="square" lIns="0" tIns="0" rIns="0" bIns="0" rtlCol="0"/>
            <a:lstStyle/>
            <a:p>
              <a:endParaRPr sz="1600"/>
            </a:p>
          </p:txBody>
        </p:sp>
        <p:sp>
          <p:nvSpPr>
            <p:cNvPr id="68" name="object 30">
              <a:extLst>
                <a:ext uri="{FF2B5EF4-FFF2-40B4-BE49-F238E27FC236}">
                  <a16:creationId xmlns:a16="http://schemas.microsoft.com/office/drawing/2014/main" id="{4829116F-DB79-493B-B29E-71D54EB0901F}"/>
                </a:ext>
              </a:extLst>
            </p:cNvPr>
            <p:cNvSpPr/>
            <p:nvPr/>
          </p:nvSpPr>
          <p:spPr>
            <a:xfrm>
              <a:off x="10301100" y="4239560"/>
              <a:ext cx="344154"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rgbClr val="A4416E"/>
            </a:solidFill>
          </p:spPr>
          <p:txBody>
            <a:bodyPr wrap="square" lIns="0" tIns="0" rIns="0" bIns="0" rtlCol="0"/>
            <a:lstStyle/>
            <a:p>
              <a:endParaRPr sz="1600"/>
            </a:p>
          </p:txBody>
        </p:sp>
        <p:sp>
          <p:nvSpPr>
            <p:cNvPr id="3" name="TextBox 2">
              <a:extLst>
                <a:ext uri="{FF2B5EF4-FFF2-40B4-BE49-F238E27FC236}">
                  <a16:creationId xmlns:a16="http://schemas.microsoft.com/office/drawing/2014/main" id="{3131E00F-533C-4F67-A9DD-E8AE0ED59D3C}"/>
                </a:ext>
              </a:extLst>
            </p:cNvPr>
            <p:cNvSpPr txBox="1"/>
            <p:nvPr/>
          </p:nvSpPr>
          <p:spPr>
            <a:xfrm>
              <a:off x="3415618" y="3493060"/>
              <a:ext cx="2951257" cy="307777"/>
            </a:xfrm>
            <a:prstGeom prst="rect">
              <a:avLst/>
            </a:prstGeom>
            <a:noFill/>
          </p:spPr>
          <p:txBody>
            <a:bodyPr wrap="none" rtlCol="0">
              <a:spAutoFit/>
            </a:bodyPr>
            <a:lstStyle/>
            <a:p>
              <a:r>
                <a:rPr lang="en-US" sz="1400" b="1" dirty="0">
                  <a:solidFill>
                    <a:schemeClr val="bg1"/>
                  </a:solidFill>
                </a:rPr>
                <a:t>Step 1: </a:t>
              </a:r>
              <a:r>
                <a:rPr lang="en-US" sz="1400" b="1" dirty="0">
                  <a:solidFill>
                    <a:schemeClr val="bg1"/>
                  </a:solidFill>
                </a:rPr>
                <a:t>Analysis of Non-Compatibility</a:t>
              </a:r>
              <a:endParaRPr lang="en-US" sz="1400" b="1" dirty="0">
                <a:solidFill>
                  <a:schemeClr val="bg1"/>
                </a:solidFill>
              </a:endParaRPr>
            </a:p>
          </p:txBody>
        </p:sp>
        <p:sp>
          <p:nvSpPr>
            <p:cNvPr id="77" name="TextBox 76">
              <a:extLst>
                <a:ext uri="{FF2B5EF4-FFF2-40B4-BE49-F238E27FC236}">
                  <a16:creationId xmlns:a16="http://schemas.microsoft.com/office/drawing/2014/main" id="{84D4E18A-6E62-4B18-910C-E901AC60C9AF}"/>
                </a:ext>
              </a:extLst>
            </p:cNvPr>
            <p:cNvSpPr txBox="1"/>
            <p:nvPr/>
          </p:nvSpPr>
          <p:spPr>
            <a:xfrm>
              <a:off x="3415618" y="4394938"/>
              <a:ext cx="4033476" cy="307777"/>
            </a:xfrm>
            <a:prstGeom prst="rect">
              <a:avLst/>
            </a:prstGeom>
            <a:noFill/>
          </p:spPr>
          <p:txBody>
            <a:bodyPr wrap="none" rtlCol="0">
              <a:spAutoFit/>
            </a:bodyPr>
            <a:lstStyle/>
            <a:p>
              <a:r>
                <a:rPr lang="en-US" sz="1400" b="1" dirty="0">
                  <a:solidFill>
                    <a:schemeClr val="bg1"/>
                  </a:solidFill>
                </a:rPr>
                <a:t>Step 2: </a:t>
              </a:r>
              <a:r>
                <a:rPr lang="en-US" sz="1400" b="1" dirty="0">
                  <a:solidFill>
                    <a:schemeClr val="bg1"/>
                  </a:solidFill>
                </a:rPr>
                <a:t>Analysis of Impact of Modernization options</a:t>
              </a:r>
              <a:endParaRPr lang="en-US" sz="1400" b="1" dirty="0">
                <a:solidFill>
                  <a:schemeClr val="bg1"/>
                </a:solidFill>
              </a:endParaRPr>
            </a:p>
          </p:txBody>
        </p:sp>
      </p:grpSp>
      <p:cxnSp>
        <p:nvCxnSpPr>
          <p:cNvPr id="7" name="Elbow Connector 6"/>
          <p:cNvCxnSpPr>
            <a:stCxn id="19" idx="1"/>
          </p:cNvCxnSpPr>
          <p:nvPr/>
        </p:nvCxnSpPr>
        <p:spPr>
          <a:xfrm rot="16200000" flipH="1">
            <a:off x="2626682" y="3042665"/>
            <a:ext cx="431525" cy="798344"/>
          </a:xfrm>
          <a:prstGeom prst="bentConnector2">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180047" y="1138931"/>
            <a:ext cx="3308025" cy="2087143"/>
            <a:chOff x="3750983" y="2169543"/>
            <a:chExt cx="4385235" cy="2611063"/>
          </a:xfrm>
        </p:grpSpPr>
        <p:sp>
          <p:nvSpPr>
            <p:cNvPr id="25" name="모서리가 둥근 직사각형 82"/>
            <p:cNvSpPr/>
            <p:nvPr/>
          </p:nvSpPr>
          <p:spPr>
            <a:xfrm rot="18900000">
              <a:off x="3750983" y="3526723"/>
              <a:ext cx="4385235" cy="939810"/>
            </a:xfrm>
            <a:prstGeom prst="roundRect">
              <a:avLst>
                <a:gd name="adj" fmla="val 50000"/>
              </a:avLst>
            </a:prstGeom>
            <a:pattFill prst="dkDnDiag">
              <a:fgClr>
                <a:schemeClr val="accent2"/>
              </a:fgClr>
              <a:bgClr>
                <a:schemeClr val="accent2">
                  <a:lumMod val="75000"/>
                </a:schemeClr>
              </a:bgClr>
            </a:pattFill>
            <a:ln w="6350" cap="rnd" cmpd="sng" algn="ctr">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r>
                <a:rPr lang="en-US" altLang="ko-KR" b="1" dirty="0" smtClean="0">
                  <a:gradFill>
                    <a:gsLst>
                      <a:gs pos="0">
                        <a:prstClr val="white"/>
                      </a:gs>
                      <a:gs pos="100000">
                        <a:prstClr val="white"/>
                      </a:gs>
                    </a:gsLst>
                    <a:lin ang="5400000" scaled="0"/>
                  </a:gradFill>
                  <a:latin typeface="Arial" panose="020B0604020202020204" pitchFamily="34" charset="0"/>
                  <a:cs typeface="Arial" panose="020B0604020202020204" pitchFamily="34" charset="0"/>
                </a:rPr>
                <a:t>STRATEGY</a:t>
              </a:r>
              <a:endParaRPr lang="ko-KR" altLang="en-US" b="1" dirty="0">
                <a:gradFill>
                  <a:gsLst>
                    <a:gs pos="0">
                      <a:prstClr val="white"/>
                    </a:gs>
                    <a:gs pos="100000">
                      <a:prstClr val="white"/>
                    </a:gs>
                  </a:gsLst>
                  <a:lin ang="5400000" scaled="0"/>
                </a:gradFill>
                <a:latin typeface="Arial" panose="020B0604020202020204" pitchFamily="34" charset="0"/>
                <a:cs typeface="Arial" panose="020B0604020202020204" pitchFamily="34" charset="0"/>
              </a:endParaRPr>
            </a:p>
          </p:txBody>
        </p:sp>
        <p:sp>
          <p:nvSpPr>
            <p:cNvPr id="26" name="모서리가 둥근 직사각형 83"/>
            <p:cNvSpPr/>
            <p:nvPr/>
          </p:nvSpPr>
          <p:spPr>
            <a:xfrm rot="16200000">
              <a:off x="5868771" y="3021346"/>
              <a:ext cx="2611063" cy="907458"/>
            </a:xfrm>
            <a:prstGeom prst="roundRect">
              <a:avLst>
                <a:gd name="adj" fmla="val 50000"/>
              </a:avLst>
            </a:prstGeom>
            <a:solidFill>
              <a:schemeClr val="accent2">
                <a:alpha val="50000"/>
              </a:schemeClr>
            </a:solidFill>
            <a:ln w="6350" cap="rnd" cmpd="sng" algn="ctr">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7" name="모서리가 둥근 직사각형 84"/>
            <p:cNvSpPr/>
            <p:nvPr/>
          </p:nvSpPr>
          <p:spPr>
            <a:xfrm>
              <a:off x="5106851" y="2173603"/>
              <a:ext cx="2521180" cy="939810"/>
            </a:xfrm>
            <a:prstGeom prst="roundRect">
              <a:avLst>
                <a:gd name="adj" fmla="val 50000"/>
              </a:avLst>
            </a:prstGeom>
            <a:solidFill>
              <a:schemeClr val="accent2">
                <a:alpha val="50000"/>
              </a:schemeClr>
            </a:solidFill>
            <a:ln w="6350" cap="rnd" cmpd="sng" algn="ctr">
              <a:solidFill>
                <a:schemeClr val="accent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28" name="타원 81"/>
            <p:cNvSpPr>
              <a:spLocks/>
            </p:cNvSpPr>
            <p:nvPr/>
          </p:nvSpPr>
          <p:spPr>
            <a:xfrm>
              <a:off x="6819711" y="2275456"/>
              <a:ext cx="709971" cy="735283"/>
            </a:xfrm>
            <a:prstGeom prst="ellipse">
              <a:avLst/>
            </a:prstGeom>
            <a:solidFill>
              <a:schemeClr val="bg1"/>
            </a:solidFill>
            <a:ln w="3175" cap="flat" cmpd="sng" algn="ctr">
              <a:solidFill>
                <a:schemeClr val="accent1">
                  <a:lumMod val="75000"/>
                </a:schemeClr>
              </a:solidFill>
              <a:prstDash val="solid"/>
            </a:ln>
            <a:effectLst>
              <a:innerShdw dist="25400" dir="13500000">
                <a:prstClr val="black">
                  <a:alpha val="1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550"/>
                </a:lnSpc>
              </a:pPr>
              <a:r>
                <a:rPr lang="en-US" altLang="ko-KR"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rPr>
                <a:t>02</a:t>
              </a:r>
              <a:endParaRPr lang="ko-KR" altLang="en-US"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endParaRPr>
            </a:p>
          </p:txBody>
        </p:sp>
      </p:grpSp>
      <p:sp>
        <p:nvSpPr>
          <p:cNvPr id="30" name="TextBox 29">
            <a:extLst>
              <a:ext uri="{FF2B5EF4-FFF2-40B4-BE49-F238E27FC236}">
                <a16:creationId xmlns:a16="http://schemas.microsoft.com/office/drawing/2014/main" id="{C4E04A81-38DB-4865-A8ED-B4202D3D71B6}"/>
              </a:ext>
            </a:extLst>
          </p:cNvPr>
          <p:cNvSpPr txBox="1"/>
          <p:nvPr/>
        </p:nvSpPr>
        <p:spPr>
          <a:xfrm>
            <a:off x="3846597" y="4875195"/>
            <a:ext cx="5716952" cy="1384995"/>
          </a:xfrm>
          <a:prstGeom prst="rect">
            <a:avLst/>
          </a:prstGeom>
          <a:noFill/>
        </p:spPr>
        <p:txBody>
          <a:bodyPr wrap="square" rtlCol="0">
            <a:spAutoFit/>
          </a:bodyPr>
          <a:lstStyle/>
          <a:p>
            <a:pPr marL="285750" indent="-285750">
              <a:buFont typeface="Arial" panose="020B0604020202020204" pitchFamily="34" charset="0"/>
              <a:buChar char="•"/>
            </a:pPr>
            <a:r>
              <a:rPr lang="en-US" sz="1400" dirty="0"/>
              <a:t>Lists and Libraries Impact</a:t>
            </a:r>
          </a:p>
          <a:p>
            <a:pPr marL="285750" indent="-285750">
              <a:buFont typeface="Arial" panose="020B0604020202020204" pitchFamily="34" charset="0"/>
              <a:buChar char="•"/>
            </a:pPr>
            <a:r>
              <a:rPr lang="en-US" sz="1400" dirty="0"/>
              <a:t>Pages Impact</a:t>
            </a:r>
          </a:p>
          <a:p>
            <a:pPr marL="285750" indent="-285750">
              <a:buFont typeface="Arial" panose="020B0604020202020204" pitchFamily="34" charset="0"/>
              <a:buChar char="•"/>
            </a:pPr>
            <a:r>
              <a:rPr lang="en-US" sz="1400" dirty="0"/>
              <a:t>Branding Impact</a:t>
            </a:r>
          </a:p>
          <a:p>
            <a:pPr marL="285750" indent="-285750">
              <a:buFont typeface="Arial" panose="020B0604020202020204" pitchFamily="34" charset="0"/>
              <a:buChar char="•"/>
            </a:pPr>
            <a:r>
              <a:rPr lang="en-US" sz="1400" dirty="0"/>
              <a:t>Microsoft 365 group connect impact</a:t>
            </a:r>
          </a:p>
          <a:p>
            <a:pPr marL="285750" indent="-285750">
              <a:buFont typeface="Arial" panose="020B0604020202020204" pitchFamily="34" charset="0"/>
              <a:buChar char="•"/>
            </a:pPr>
            <a:r>
              <a:rPr lang="en-US" sz="1400" dirty="0"/>
              <a:t>Microsoft 365 group connect security impact</a:t>
            </a:r>
          </a:p>
          <a:p>
            <a:pPr marL="285750" indent="-285750">
              <a:buFont typeface="Arial" panose="020B0604020202020204" pitchFamily="34" charset="0"/>
              <a:buChar char="•"/>
            </a:pPr>
            <a:r>
              <a:rPr lang="en-US" sz="1400" dirty="0"/>
              <a:t>Teams team provisioning impact</a:t>
            </a:r>
          </a:p>
        </p:txBody>
      </p:sp>
    </p:spTree>
    <p:extLst>
      <p:ext uri="{BB962C8B-B14F-4D97-AF65-F5344CB8AC3E}">
        <p14:creationId xmlns:p14="http://schemas.microsoft.com/office/powerpoint/2010/main" val="4115813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6" name="Elbow Connector 95"/>
          <p:cNvCxnSpPr/>
          <p:nvPr/>
        </p:nvCxnSpPr>
        <p:spPr>
          <a:xfrm flipV="1">
            <a:off x="2500679" y="3076051"/>
            <a:ext cx="1463732" cy="243119"/>
          </a:xfrm>
          <a:prstGeom prst="bentConnector3">
            <a:avLst>
              <a:gd name="adj1" fmla="val 51865"/>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0" name="Elbow Connector 99"/>
          <p:cNvCxnSpPr>
            <a:stCxn id="91" idx="1"/>
            <a:endCxn id="79" idx="1"/>
          </p:cNvCxnSpPr>
          <p:nvPr/>
        </p:nvCxnSpPr>
        <p:spPr>
          <a:xfrm rot="16200000" flipH="1">
            <a:off x="1654448" y="3930629"/>
            <a:ext cx="3096527" cy="1404060"/>
          </a:xfrm>
          <a:prstGeom prst="bentConnector2">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4" name="Elbow Connector 93"/>
          <p:cNvCxnSpPr>
            <a:stCxn id="91" idx="1"/>
            <a:endCxn id="3" idx="1"/>
          </p:cNvCxnSpPr>
          <p:nvPr/>
        </p:nvCxnSpPr>
        <p:spPr>
          <a:xfrm rot="5400000" flipH="1" flipV="1">
            <a:off x="2422326" y="1601981"/>
            <a:ext cx="1560770" cy="1404060"/>
          </a:xfrm>
          <a:prstGeom prst="bentConnector4">
            <a:avLst>
              <a:gd name="adj1" fmla="val -14647"/>
              <a:gd name="adj2" fmla="val 54048"/>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E84EDBA-03DA-41B0-B7AF-CE274D381D50}"/>
              </a:ext>
            </a:extLst>
          </p:cNvPr>
          <p:cNvSpPr>
            <a:spLocks noGrp="1"/>
          </p:cNvSpPr>
          <p:nvPr>
            <p:ph type="title"/>
          </p:nvPr>
        </p:nvSpPr>
        <p:spPr/>
        <p:txBody>
          <a:bodyPr>
            <a:normAutofit fontScale="90000"/>
          </a:bodyPr>
          <a:lstStyle/>
          <a:p>
            <a:r>
              <a:rPr lang="en-US" dirty="0"/>
              <a:t>Steps for Execution</a:t>
            </a:r>
          </a:p>
        </p:txBody>
      </p:sp>
      <p:grpSp>
        <p:nvGrpSpPr>
          <p:cNvPr id="4" name="Group 3"/>
          <p:cNvGrpSpPr/>
          <p:nvPr/>
        </p:nvGrpSpPr>
        <p:grpSpPr>
          <a:xfrm>
            <a:off x="3723677" y="1230725"/>
            <a:ext cx="7704142" cy="5284750"/>
            <a:chOff x="1589982" y="1246285"/>
            <a:chExt cx="8592440" cy="5284750"/>
          </a:xfrm>
        </p:grpSpPr>
        <p:grpSp>
          <p:nvGrpSpPr>
            <p:cNvPr id="41" name="object 3">
              <a:extLst>
                <a:ext uri="{FF2B5EF4-FFF2-40B4-BE49-F238E27FC236}">
                  <a16:creationId xmlns:a16="http://schemas.microsoft.com/office/drawing/2014/main" id="{9B520C72-BAC1-4D3D-B0E1-1090BEF2846E}"/>
                </a:ext>
              </a:extLst>
            </p:cNvPr>
            <p:cNvGrpSpPr/>
            <p:nvPr/>
          </p:nvGrpSpPr>
          <p:grpSpPr>
            <a:xfrm>
              <a:off x="1589982" y="1246285"/>
              <a:ext cx="7336790" cy="635635"/>
              <a:chOff x="512063" y="2092451"/>
              <a:chExt cx="7336790" cy="635635"/>
            </a:xfrm>
            <a:solidFill>
              <a:srgbClr val="CD4FEF"/>
            </a:solidFill>
          </p:grpSpPr>
          <p:sp>
            <p:nvSpPr>
              <p:cNvPr id="42" name="object 4">
                <a:extLst>
                  <a:ext uri="{FF2B5EF4-FFF2-40B4-BE49-F238E27FC236}">
                    <a16:creationId xmlns:a16="http://schemas.microsoft.com/office/drawing/2014/main" id="{059D5080-2856-47B5-B395-C00FA076E879}"/>
                  </a:ext>
                </a:extLst>
              </p:cNvPr>
              <p:cNvSpPr/>
              <p:nvPr/>
            </p:nvSpPr>
            <p:spPr>
              <a:xfrm>
                <a:off x="597407" y="2092451"/>
                <a:ext cx="7251700" cy="635635"/>
              </a:xfrm>
              <a:custGeom>
                <a:avLst/>
                <a:gdLst/>
                <a:ahLst/>
                <a:cxnLst/>
                <a:rect l="l" t="t" r="r" b="b"/>
                <a:pathLst>
                  <a:path w="7251700" h="635635">
                    <a:moveTo>
                      <a:pt x="0" y="635508"/>
                    </a:moveTo>
                    <a:lnTo>
                      <a:pt x="7251192" y="635508"/>
                    </a:lnTo>
                    <a:lnTo>
                      <a:pt x="7251192" y="0"/>
                    </a:lnTo>
                    <a:lnTo>
                      <a:pt x="0" y="0"/>
                    </a:lnTo>
                    <a:lnTo>
                      <a:pt x="0" y="635508"/>
                    </a:lnTo>
                    <a:close/>
                  </a:path>
                </a:pathLst>
              </a:custGeom>
              <a:solidFill>
                <a:srgbClr val="99CCFF"/>
              </a:solidFill>
            </p:spPr>
            <p:txBody>
              <a:bodyPr wrap="square" lIns="0" tIns="0" rIns="0" bIns="0" rtlCol="0"/>
              <a:lstStyle/>
              <a:p>
                <a:endParaRPr sz="1600"/>
              </a:p>
            </p:txBody>
          </p:sp>
          <p:sp>
            <p:nvSpPr>
              <p:cNvPr id="43" name="object 5">
                <a:extLst>
                  <a:ext uri="{FF2B5EF4-FFF2-40B4-BE49-F238E27FC236}">
                    <a16:creationId xmlns:a16="http://schemas.microsoft.com/office/drawing/2014/main" id="{2A9ABA51-4B00-47FF-86C0-1705F7925442}"/>
                  </a:ext>
                </a:extLst>
              </p:cNvPr>
              <p:cNvSpPr/>
              <p:nvPr/>
            </p:nvSpPr>
            <p:spPr>
              <a:xfrm>
                <a:off x="512063" y="2092451"/>
                <a:ext cx="85725" cy="635635"/>
              </a:xfrm>
              <a:custGeom>
                <a:avLst/>
                <a:gdLst/>
                <a:ahLst/>
                <a:cxnLst/>
                <a:rect l="l" t="t" r="r" b="b"/>
                <a:pathLst>
                  <a:path w="85725" h="635635">
                    <a:moveTo>
                      <a:pt x="85343" y="0"/>
                    </a:moveTo>
                    <a:lnTo>
                      <a:pt x="0" y="0"/>
                    </a:lnTo>
                    <a:lnTo>
                      <a:pt x="0" y="635508"/>
                    </a:lnTo>
                    <a:lnTo>
                      <a:pt x="85343" y="635508"/>
                    </a:lnTo>
                    <a:lnTo>
                      <a:pt x="85343" y="0"/>
                    </a:lnTo>
                    <a:close/>
                  </a:path>
                </a:pathLst>
              </a:custGeom>
              <a:solidFill>
                <a:srgbClr val="00B0F0"/>
              </a:solidFill>
            </p:spPr>
            <p:txBody>
              <a:bodyPr wrap="square" lIns="0" tIns="0" rIns="0" bIns="0" rtlCol="0"/>
              <a:lstStyle/>
              <a:p>
                <a:endParaRPr sz="1600"/>
              </a:p>
            </p:txBody>
          </p:sp>
        </p:grpSp>
        <p:sp>
          <p:nvSpPr>
            <p:cNvPr id="44" name="object 6">
              <a:extLst>
                <a:ext uri="{FF2B5EF4-FFF2-40B4-BE49-F238E27FC236}">
                  <a16:creationId xmlns:a16="http://schemas.microsoft.com/office/drawing/2014/main" id="{1F4FE902-6452-4BB6-BB5A-2AF116F43319}"/>
                </a:ext>
              </a:extLst>
            </p:cNvPr>
            <p:cNvSpPr/>
            <p:nvPr/>
          </p:nvSpPr>
          <p:spPr>
            <a:xfrm>
              <a:off x="9348666" y="1246285"/>
              <a:ext cx="213360" cy="635635"/>
            </a:xfrm>
            <a:custGeom>
              <a:avLst/>
              <a:gdLst/>
              <a:ahLst/>
              <a:cxnLst/>
              <a:rect l="l" t="t" r="r" b="b"/>
              <a:pathLst>
                <a:path w="213359" h="635635">
                  <a:moveTo>
                    <a:pt x="213359" y="0"/>
                  </a:moveTo>
                  <a:lnTo>
                    <a:pt x="0" y="0"/>
                  </a:lnTo>
                  <a:lnTo>
                    <a:pt x="0" y="635508"/>
                  </a:lnTo>
                  <a:lnTo>
                    <a:pt x="213359" y="635508"/>
                  </a:lnTo>
                  <a:lnTo>
                    <a:pt x="213359" y="0"/>
                  </a:lnTo>
                  <a:close/>
                </a:path>
              </a:pathLst>
            </a:custGeom>
            <a:solidFill>
              <a:srgbClr val="99CCFF"/>
            </a:solidFill>
          </p:spPr>
          <p:txBody>
            <a:bodyPr wrap="square" lIns="0" tIns="0" rIns="0" bIns="0" rtlCol="0"/>
            <a:lstStyle/>
            <a:p>
              <a:endParaRPr sz="1600"/>
            </a:p>
          </p:txBody>
        </p:sp>
        <p:sp>
          <p:nvSpPr>
            <p:cNvPr id="45" name="object 7">
              <a:extLst>
                <a:ext uri="{FF2B5EF4-FFF2-40B4-BE49-F238E27FC236}">
                  <a16:creationId xmlns:a16="http://schemas.microsoft.com/office/drawing/2014/main" id="{CD1C2659-9202-47C0-B54E-D177AEEC0819}"/>
                </a:ext>
              </a:extLst>
            </p:cNvPr>
            <p:cNvSpPr/>
            <p:nvPr/>
          </p:nvSpPr>
          <p:spPr>
            <a:xfrm>
              <a:off x="9616890" y="1246285"/>
              <a:ext cx="111760" cy="635635"/>
            </a:xfrm>
            <a:custGeom>
              <a:avLst/>
              <a:gdLst/>
              <a:ahLst/>
              <a:cxnLst/>
              <a:rect l="l" t="t" r="r" b="b"/>
              <a:pathLst>
                <a:path w="111759" h="635635">
                  <a:moveTo>
                    <a:pt x="111251" y="0"/>
                  </a:moveTo>
                  <a:lnTo>
                    <a:pt x="0" y="0"/>
                  </a:lnTo>
                  <a:lnTo>
                    <a:pt x="0" y="635508"/>
                  </a:lnTo>
                  <a:lnTo>
                    <a:pt x="111251" y="635508"/>
                  </a:lnTo>
                  <a:lnTo>
                    <a:pt x="111251" y="0"/>
                  </a:lnTo>
                  <a:close/>
                </a:path>
              </a:pathLst>
            </a:custGeom>
            <a:solidFill>
              <a:srgbClr val="99CCFF"/>
            </a:solidFill>
          </p:spPr>
          <p:txBody>
            <a:bodyPr wrap="square" lIns="0" tIns="0" rIns="0" bIns="0" rtlCol="0"/>
            <a:lstStyle/>
            <a:p>
              <a:endParaRPr sz="1600"/>
            </a:p>
          </p:txBody>
        </p:sp>
        <p:sp>
          <p:nvSpPr>
            <p:cNvPr id="46" name="object 8">
              <a:extLst>
                <a:ext uri="{FF2B5EF4-FFF2-40B4-BE49-F238E27FC236}">
                  <a16:creationId xmlns:a16="http://schemas.microsoft.com/office/drawing/2014/main" id="{C7095C03-DC49-4BF8-A7BD-79DE1CECAB2F}"/>
                </a:ext>
              </a:extLst>
            </p:cNvPr>
            <p:cNvSpPr/>
            <p:nvPr/>
          </p:nvSpPr>
          <p:spPr>
            <a:xfrm>
              <a:off x="8993575" y="1246285"/>
              <a:ext cx="299085" cy="635635"/>
            </a:xfrm>
            <a:custGeom>
              <a:avLst/>
              <a:gdLst/>
              <a:ahLst/>
              <a:cxnLst/>
              <a:rect l="l" t="t" r="r" b="b"/>
              <a:pathLst>
                <a:path w="299084" h="635635">
                  <a:moveTo>
                    <a:pt x="298703" y="0"/>
                  </a:moveTo>
                  <a:lnTo>
                    <a:pt x="0" y="0"/>
                  </a:lnTo>
                  <a:lnTo>
                    <a:pt x="0" y="635508"/>
                  </a:lnTo>
                  <a:lnTo>
                    <a:pt x="298703" y="635508"/>
                  </a:lnTo>
                  <a:lnTo>
                    <a:pt x="298703" y="0"/>
                  </a:lnTo>
                  <a:close/>
                </a:path>
              </a:pathLst>
            </a:custGeom>
            <a:solidFill>
              <a:srgbClr val="99CCFF"/>
            </a:solidFill>
          </p:spPr>
          <p:txBody>
            <a:bodyPr wrap="square" lIns="0" tIns="0" rIns="0" bIns="0" rtlCol="0"/>
            <a:lstStyle/>
            <a:p>
              <a:endParaRPr sz="1600"/>
            </a:p>
          </p:txBody>
        </p:sp>
        <p:sp>
          <p:nvSpPr>
            <p:cNvPr id="47" name="object 9">
              <a:extLst>
                <a:ext uri="{FF2B5EF4-FFF2-40B4-BE49-F238E27FC236}">
                  <a16:creationId xmlns:a16="http://schemas.microsoft.com/office/drawing/2014/main" id="{9286CE1F-05A7-48C8-9875-99D190F02C8B}"/>
                </a:ext>
              </a:extLst>
            </p:cNvPr>
            <p:cNvSpPr/>
            <p:nvPr/>
          </p:nvSpPr>
          <p:spPr>
            <a:xfrm>
              <a:off x="9783007" y="1246285"/>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rgbClr val="99CCFF"/>
            </a:solidFill>
          </p:spPr>
          <p:txBody>
            <a:bodyPr wrap="square" lIns="0" tIns="0" rIns="0" bIns="0" rtlCol="0"/>
            <a:lstStyle/>
            <a:p>
              <a:endParaRPr sz="1600"/>
            </a:p>
          </p:txBody>
        </p:sp>
        <p:sp>
          <p:nvSpPr>
            <p:cNvPr id="3" name="TextBox 2">
              <a:extLst>
                <a:ext uri="{FF2B5EF4-FFF2-40B4-BE49-F238E27FC236}">
                  <a16:creationId xmlns:a16="http://schemas.microsoft.com/office/drawing/2014/main" id="{3131E00F-533C-4F67-A9DD-E8AE0ED59D3C}"/>
                </a:ext>
              </a:extLst>
            </p:cNvPr>
            <p:cNvSpPr txBox="1"/>
            <p:nvPr/>
          </p:nvSpPr>
          <p:spPr>
            <a:xfrm>
              <a:off x="1791923" y="1385297"/>
              <a:ext cx="4240346" cy="307777"/>
            </a:xfrm>
            <a:prstGeom prst="rect">
              <a:avLst/>
            </a:prstGeom>
            <a:solidFill>
              <a:srgbClr val="99CCFF"/>
            </a:solidFill>
          </p:spPr>
          <p:txBody>
            <a:bodyPr wrap="none" rtlCol="0">
              <a:spAutoFit/>
            </a:bodyPr>
            <a:lstStyle/>
            <a:p>
              <a:r>
                <a:rPr lang="en-US" sz="1400" b="1" dirty="0">
                  <a:solidFill>
                    <a:schemeClr val="bg1"/>
                  </a:solidFill>
                </a:rPr>
                <a:t>Step 1: Maximize use of modern lists and libraries</a:t>
              </a:r>
            </a:p>
          </p:txBody>
        </p:sp>
        <p:sp>
          <p:nvSpPr>
            <p:cNvPr id="62" name="object 24">
              <a:extLst>
                <a:ext uri="{FF2B5EF4-FFF2-40B4-BE49-F238E27FC236}">
                  <a16:creationId xmlns:a16="http://schemas.microsoft.com/office/drawing/2014/main" id="{3D914464-D3CE-4910-8C4A-69AE8A2464A2}"/>
                </a:ext>
              </a:extLst>
            </p:cNvPr>
            <p:cNvSpPr/>
            <p:nvPr/>
          </p:nvSpPr>
          <p:spPr>
            <a:xfrm>
              <a:off x="1675327" y="2021137"/>
              <a:ext cx="7251700" cy="635635"/>
            </a:xfrm>
            <a:custGeom>
              <a:avLst/>
              <a:gdLst/>
              <a:ahLst/>
              <a:cxnLst/>
              <a:rect l="l" t="t" r="r" b="b"/>
              <a:pathLst>
                <a:path w="7251700" h="635635">
                  <a:moveTo>
                    <a:pt x="0" y="635507"/>
                  </a:moveTo>
                  <a:lnTo>
                    <a:pt x="7251192" y="635507"/>
                  </a:lnTo>
                  <a:lnTo>
                    <a:pt x="7251192" y="0"/>
                  </a:lnTo>
                  <a:lnTo>
                    <a:pt x="0" y="0"/>
                  </a:lnTo>
                  <a:lnTo>
                    <a:pt x="0" y="635507"/>
                  </a:lnTo>
                  <a:close/>
                </a:path>
              </a:pathLst>
            </a:custGeom>
            <a:solidFill>
              <a:schemeClr val="bg2">
                <a:lumMod val="75000"/>
              </a:schemeClr>
            </a:solidFill>
          </p:spPr>
          <p:txBody>
            <a:bodyPr wrap="square" lIns="0" tIns="0" rIns="0" bIns="0" rtlCol="0"/>
            <a:lstStyle/>
            <a:p>
              <a:endParaRPr sz="1600"/>
            </a:p>
          </p:txBody>
        </p:sp>
        <p:sp>
          <p:nvSpPr>
            <p:cNvPr id="64" name="object 26">
              <a:extLst>
                <a:ext uri="{FF2B5EF4-FFF2-40B4-BE49-F238E27FC236}">
                  <a16:creationId xmlns:a16="http://schemas.microsoft.com/office/drawing/2014/main" id="{0BC02EE5-C4EF-4D5D-B2FF-4C4B411C17AE}"/>
                </a:ext>
              </a:extLst>
            </p:cNvPr>
            <p:cNvSpPr/>
            <p:nvPr/>
          </p:nvSpPr>
          <p:spPr>
            <a:xfrm>
              <a:off x="1589982" y="2021137"/>
              <a:ext cx="8572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chemeClr val="tx1">
                <a:lumMod val="50000"/>
                <a:lumOff val="50000"/>
              </a:schemeClr>
            </a:solidFill>
          </p:spPr>
          <p:txBody>
            <a:bodyPr wrap="square" lIns="0" tIns="0" rIns="0" bIns="0" rtlCol="0"/>
            <a:lstStyle/>
            <a:p>
              <a:endParaRPr sz="1600"/>
            </a:p>
          </p:txBody>
        </p:sp>
        <p:sp>
          <p:nvSpPr>
            <p:cNvPr id="65" name="object 27">
              <a:extLst>
                <a:ext uri="{FF2B5EF4-FFF2-40B4-BE49-F238E27FC236}">
                  <a16:creationId xmlns:a16="http://schemas.microsoft.com/office/drawing/2014/main" id="{0C8A006E-FC12-480E-B742-D228E539F25E}"/>
                </a:ext>
              </a:extLst>
            </p:cNvPr>
            <p:cNvSpPr/>
            <p:nvPr/>
          </p:nvSpPr>
          <p:spPr>
            <a:xfrm>
              <a:off x="9348666" y="2021137"/>
              <a:ext cx="213360"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chemeClr val="bg1">
                <a:lumMod val="65000"/>
              </a:schemeClr>
            </a:solidFill>
          </p:spPr>
          <p:txBody>
            <a:bodyPr wrap="square" lIns="0" tIns="0" rIns="0" bIns="0" rtlCol="0"/>
            <a:lstStyle/>
            <a:p>
              <a:endParaRPr sz="1600"/>
            </a:p>
          </p:txBody>
        </p:sp>
        <p:sp>
          <p:nvSpPr>
            <p:cNvPr id="66" name="object 28">
              <a:extLst>
                <a:ext uri="{FF2B5EF4-FFF2-40B4-BE49-F238E27FC236}">
                  <a16:creationId xmlns:a16="http://schemas.microsoft.com/office/drawing/2014/main" id="{65138D55-00DA-46FC-A418-F1DDCCD66C5C}"/>
                </a:ext>
              </a:extLst>
            </p:cNvPr>
            <p:cNvSpPr/>
            <p:nvPr/>
          </p:nvSpPr>
          <p:spPr>
            <a:xfrm>
              <a:off x="9616890" y="2021137"/>
              <a:ext cx="111760"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chemeClr val="bg1">
                <a:lumMod val="65000"/>
              </a:schemeClr>
            </a:solidFill>
          </p:spPr>
          <p:txBody>
            <a:bodyPr wrap="square" lIns="0" tIns="0" rIns="0" bIns="0" rtlCol="0"/>
            <a:lstStyle/>
            <a:p>
              <a:endParaRPr sz="1600"/>
            </a:p>
          </p:txBody>
        </p:sp>
        <p:sp>
          <p:nvSpPr>
            <p:cNvPr id="67" name="object 29">
              <a:extLst>
                <a:ext uri="{FF2B5EF4-FFF2-40B4-BE49-F238E27FC236}">
                  <a16:creationId xmlns:a16="http://schemas.microsoft.com/office/drawing/2014/main" id="{886C6F37-57DB-4B9D-99B5-4AC5997C94B5}"/>
                </a:ext>
              </a:extLst>
            </p:cNvPr>
            <p:cNvSpPr/>
            <p:nvPr/>
          </p:nvSpPr>
          <p:spPr>
            <a:xfrm>
              <a:off x="8993575" y="2021137"/>
              <a:ext cx="29908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chemeClr val="bg1">
                <a:lumMod val="65000"/>
              </a:schemeClr>
            </a:solidFill>
          </p:spPr>
          <p:txBody>
            <a:bodyPr wrap="square" lIns="0" tIns="0" rIns="0" bIns="0" rtlCol="0"/>
            <a:lstStyle/>
            <a:p>
              <a:endParaRPr sz="1600"/>
            </a:p>
          </p:txBody>
        </p:sp>
        <p:sp>
          <p:nvSpPr>
            <p:cNvPr id="68" name="object 30">
              <a:extLst>
                <a:ext uri="{FF2B5EF4-FFF2-40B4-BE49-F238E27FC236}">
                  <a16:creationId xmlns:a16="http://schemas.microsoft.com/office/drawing/2014/main" id="{4829116F-DB79-493B-B29E-71D54EB0901F}"/>
                </a:ext>
              </a:extLst>
            </p:cNvPr>
            <p:cNvSpPr/>
            <p:nvPr/>
          </p:nvSpPr>
          <p:spPr>
            <a:xfrm>
              <a:off x="9783007" y="2021137"/>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chemeClr val="bg1">
                <a:lumMod val="65000"/>
              </a:schemeClr>
            </a:solidFill>
          </p:spPr>
          <p:txBody>
            <a:bodyPr wrap="square" lIns="0" tIns="0" rIns="0" bIns="0" rtlCol="0"/>
            <a:lstStyle/>
            <a:p>
              <a:endParaRPr sz="1600"/>
            </a:p>
          </p:txBody>
        </p:sp>
        <p:sp>
          <p:nvSpPr>
            <p:cNvPr id="77" name="TextBox 76">
              <a:extLst>
                <a:ext uri="{FF2B5EF4-FFF2-40B4-BE49-F238E27FC236}">
                  <a16:creationId xmlns:a16="http://schemas.microsoft.com/office/drawing/2014/main" id="{84D4E18A-6E62-4B18-910C-E901AC60C9AF}"/>
                </a:ext>
              </a:extLst>
            </p:cNvPr>
            <p:cNvSpPr txBox="1"/>
            <p:nvPr/>
          </p:nvSpPr>
          <p:spPr>
            <a:xfrm>
              <a:off x="1791923" y="2162867"/>
              <a:ext cx="4122010" cy="307777"/>
            </a:xfrm>
            <a:prstGeom prst="rect">
              <a:avLst/>
            </a:prstGeom>
            <a:solidFill>
              <a:schemeClr val="bg2">
                <a:lumMod val="75000"/>
              </a:schemeClr>
            </a:solidFill>
          </p:spPr>
          <p:txBody>
            <a:bodyPr wrap="none" rtlCol="0">
              <a:spAutoFit/>
            </a:bodyPr>
            <a:lstStyle/>
            <a:p>
              <a:r>
                <a:rPr lang="en-US" sz="1400" b="1" dirty="0">
                  <a:solidFill>
                    <a:schemeClr val="bg1"/>
                  </a:solidFill>
                </a:rPr>
                <a:t>Step 2: </a:t>
              </a:r>
              <a:r>
                <a:rPr lang="fr-FR" sz="1400" b="1" dirty="0">
                  <a:solidFill>
                    <a:schemeClr val="bg1"/>
                  </a:solidFill>
                </a:rPr>
                <a:t>Transform classic pages to modern pages</a:t>
              </a:r>
              <a:endParaRPr lang="en-US" sz="1400" b="1" dirty="0">
                <a:solidFill>
                  <a:schemeClr val="bg1"/>
                </a:solidFill>
              </a:endParaRPr>
            </a:p>
          </p:txBody>
        </p:sp>
        <p:grpSp>
          <p:nvGrpSpPr>
            <p:cNvPr id="48" name="object 10">
              <a:extLst>
                <a:ext uri="{FF2B5EF4-FFF2-40B4-BE49-F238E27FC236}">
                  <a16:creationId xmlns:a16="http://schemas.microsoft.com/office/drawing/2014/main" id="{8FE44A73-5AB1-4E3A-9869-15F0AFE4BC1B}"/>
                </a:ext>
              </a:extLst>
            </p:cNvPr>
            <p:cNvGrpSpPr/>
            <p:nvPr/>
          </p:nvGrpSpPr>
          <p:grpSpPr>
            <a:xfrm>
              <a:off x="1589982" y="5120546"/>
              <a:ext cx="7336790" cy="635635"/>
              <a:chOff x="512063" y="3890771"/>
              <a:chExt cx="7336790" cy="635635"/>
            </a:xfrm>
            <a:solidFill>
              <a:srgbClr val="FF8F43"/>
            </a:solidFill>
          </p:grpSpPr>
          <p:sp>
            <p:nvSpPr>
              <p:cNvPr id="49" name="object 11">
                <a:extLst>
                  <a:ext uri="{FF2B5EF4-FFF2-40B4-BE49-F238E27FC236}">
                    <a16:creationId xmlns:a16="http://schemas.microsoft.com/office/drawing/2014/main" id="{9A83CBD8-1D16-4157-BE79-74E3C2B07584}"/>
                  </a:ext>
                </a:extLst>
              </p:cNvPr>
              <p:cNvSpPr/>
              <p:nvPr/>
            </p:nvSpPr>
            <p:spPr>
              <a:xfrm>
                <a:off x="512064" y="3890771"/>
                <a:ext cx="7336790" cy="635635"/>
              </a:xfrm>
              <a:custGeom>
                <a:avLst/>
                <a:gdLst/>
                <a:ahLst/>
                <a:cxnLst/>
                <a:rect l="l" t="t" r="r" b="b"/>
                <a:pathLst>
                  <a:path w="7336790" h="635635">
                    <a:moveTo>
                      <a:pt x="15240" y="0"/>
                    </a:moveTo>
                    <a:lnTo>
                      <a:pt x="0" y="0"/>
                    </a:lnTo>
                    <a:lnTo>
                      <a:pt x="0" y="635508"/>
                    </a:lnTo>
                    <a:lnTo>
                      <a:pt x="15240" y="635508"/>
                    </a:lnTo>
                    <a:lnTo>
                      <a:pt x="15240" y="0"/>
                    </a:lnTo>
                    <a:close/>
                  </a:path>
                  <a:path w="7336790" h="635635">
                    <a:moveTo>
                      <a:pt x="7336536" y="0"/>
                    </a:moveTo>
                    <a:lnTo>
                      <a:pt x="100584" y="0"/>
                    </a:lnTo>
                    <a:lnTo>
                      <a:pt x="100584" y="635508"/>
                    </a:lnTo>
                    <a:lnTo>
                      <a:pt x="7336536" y="635508"/>
                    </a:lnTo>
                    <a:lnTo>
                      <a:pt x="7336536" y="0"/>
                    </a:lnTo>
                    <a:close/>
                  </a:path>
                </a:pathLst>
              </a:custGeom>
              <a:solidFill>
                <a:schemeClr val="bg2">
                  <a:lumMod val="75000"/>
                </a:schemeClr>
              </a:solidFill>
            </p:spPr>
            <p:txBody>
              <a:bodyPr wrap="square" lIns="0" tIns="0" rIns="0" bIns="0" rtlCol="0"/>
              <a:lstStyle/>
              <a:p>
                <a:endParaRPr sz="1600"/>
              </a:p>
            </p:txBody>
          </p:sp>
          <p:sp>
            <p:nvSpPr>
              <p:cNvPr id="50" name="object 12">
                <a:extLst>
                  <a:ext uri="{FF2B5EF4-FFF2-40B4-BE49-F238E27FC236}">
                    <a16:creationId xmlns:a16="http://schemas.microsoft.com/office/drawing/2014/main" id="{C315A3BD-2232-4491-B227-7F864908B2F0}"/>
                  </a:ext>
                </a:extLst>
              </p:cNvPr>
              <p:cNvSpPr/>
              <p:nvPr/>
            </p:nvSpPr>
            <p:spPr>
              <a:xfrm>
                <a:off x="527303" y="3890771"/>
                <a:ext cx="8572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chemeClr val="tx1">
                  <a:lumMod val="50000"/>
                  <a:lumOff val="50000"/>
                </a:schemeClr>
              </a:solidFill>
            </p:spPr>
            <p:txBody>
              <a:bodyPr wrap="square" lIns="0" tIns="0" rIns="0" bIns="0" rtlCol="0"/>
              <a:lstStyle/>
              <a:p>
                <a:endParaRPr sz="1600"/>
              </a:p>
            </p:txBody>
          </p:sp>
        </p:grpSp>
        <p:sp>
          <p:nvSpPr>
            <p:cNvPr id="51" name="object 13">
              <a:extLst>
                <a:ext uri="{FF2B5EF4-FFF2-40B4-BE49-F238E27FC236}">
                  <a16:creationId xmlns:a16="http://schemas.microsoft.com/office/drawing/2014/main" id="{05749640-FB11-468E-9160-BF4AAE3E75F8}"/>
                </a:ext>
              </a:extLst>
            </p:cNvPr>
            <p:cNvSpPr/>
            <p:nvPr/>
          </p:nvSpPr>
          <p:spPr>
            <a:xfrm>
              <a:off x="9348666" y="5120546"/>
              <a:ext cx="213360"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chemeClr val="bg2">
                <a:lumMod val="75000"/>
              </a:schemeClr>
            </a:solidFill>
          </p:spPr>
          <p:txBody>
            <a:bodyPr wrap="square" lIns="0" tIns="0" rIns="0" bIns="0" rtlCol="0"/>
            <a:lstStyle/>
            <a:p>
              <a:endParaRPr sz="1600"/>
            </a:p>
          </p:txBody>
        </p:sp>
        <p:sp>
          <p:nvSpPr>
            <p:cNvPr id="52" name="object 14">
              <a:extLst>
                <a:ext uri="{FF2B5EF4-FFF2-40B4-BE49-F238E27FC236}">
                  <a16:creationId xmlns:a16="http://schemas.microsoft.com/office/drawing/2014/main" id="{62D5EC80-BA4D-4577-BDE9-77817D0D72A9}"/>
                </a:ext>
              </a:extLst>
            </p:cNvPr>
            <p:cNvSpPr/>
            <p:nvPr/>
          </p:nvSpPr>
          <p:spPr>
            <a:xfrm>
              <a:off x="9616890" y="5120546"/>
              <a:ext cx="111760"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chemeClr val="bg2">
                <a:lumMod val="75000"/>
              </a:schemeClr>
            </a:solidFill>
          </p:spPr>
          <p:txBody>
            <a:bodyPr wrap="square" lIns="0" tIns="0" rIns="0" bIns="0" rtlCol="0"/>
            <a:lstStyle/>
            <a:p>
              <a:endParaRPr sz="1600"/>
            </a:p>
          </p:txBody>
        </p:sp>
        <p:sp>
          <p:nvSpPr>
            <p:cNvPr id="53" name="object 15">
              <a:extLst>
                <a:ext uri="{FF2B5EF4-FFF2-40B4-BE49-F238E27FC236}">
                  <a16:creationId xmlns:a16="http://schemas.microsoft.com/office/drawing/2014/main" id="{9FBAD2BA-017D-4894-A89B-45127DD15426}"/>
                </a:ext>
              </a:extLst>
            </p:cNvPr>
            <p:cNvSpPr/>
            <p:nvPr/>
          </p:nvSpPr>
          <p:spPr>
            <a:xfrm>
              <a:off x="8993575" y="5120546"/>
              <a:ext cx="29908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chemeClr val="bg2">
                <a:lumMod val="75000"/>
              </a:schemeClr>
            </a:solidFill>
          </p:spPr>
          <p:txBody>
            <a:bodyPr wrap="square" lIns="0" tIns="0" rIns="0" bIns="0" rtlCol="0"/>
            <a:lstStyle/>
            <a:p>
              <a:endParaRPr sz="1600"/>
            </a:p>
          </p:txBody>
        </p:sp>
        <p:sp>
          <p:nvSpPr>
            <p:cNvPr id="54" name="object 16">
              <a:extLst>
                <a:ext uri="{FF2B5EF4-FFF2-40B4-BE49-F238E27FC236}">
                  <a16:creationId xmlns:a16="http://schemas.microsoft.com/office/drawing/2014/main" id="{867DC3D5-26A9-427B-9F61-24D0626DA976}"/>
                </a:ext>
              </a:extLst>
            </p:cNvPr>
            <p:cNvSpPr/>
            <p:nvPr/>
          </p:nvSpPr>
          <p:spPr>
            <a:xfrm>
              <a:off x="9783007" y="5120546"/>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chemeClr val="bg2">
                <a:lumMod val="75000"/>
              </a:schemeClr>
            </a:solidFill>
          </p:spPr>
          <p:txBody>
            <a:bodyPr wrap="square" lIns="0" tIns="0" rIns="0" bIns="0" rtlCol="0"/>
            <a:lstStyle/>
            <a:p>
              <a:endParaRPr sz="1600"/>
            </a:p>
          </p:txBody>
        </p:sp>
        <p:sp>
          <p:nvSpPr>
            <p:cNvPr id="78" name="TextBox 77">
              <a:extLst>
                <a:ext uri="{FF2B5EF4-FFF2-40B4-BE49-F238E27FC236}">
                  <a16:creationId xmlns:a16="http://schemas.microsoft.com/office/drawing/2014/main" id="{D2258022-4B92-449E-A503-FEB5606E8CC3}"/>
                </a:ext>
              </a:extLst>
            </p:cNvPr>
            <p:cNvSpPr txBox="1"/>
            <p:nvPr/>
          </p:nvSpPr>
          <p:spPr>
            <a:xfrm>
              <a:off x="1791923" y="5268359"/>
              <a:ext cx="4080484" cy="307777"/>
            </a:xfrm>
            <a:prstGeom prst="rect">
              <a:avLst/>
            </a:prstGeom>
            <a:solidFill>
              <a:schemeClr val="bg2">
                <a:lumMod val="75000"/>
              </a:schemeClr>
            </a:solidFill>
          </p:spPr>
          <p:txBody>
            <a:bodyPr wrap="none" rtlCol="0">
              <a:spAutoFit/>
            </a:bodyPr>
            <a:lstStyle/>
            <a:p>
              <a:r>
                <a:rPr lang="en-US" sz="1400" b="1" dirty="0">
                  <a:solidFill>
                    <a:schemeClr val="bg1"/>
                  </a:solidFill>
                </a:rPr>
                <a:t>Step 6: Connect your site to an Office 365 group</a:t>
              </a:r>
            </a:p>
          </p:txBody>
        </p:sp>
        <p:grpSp>
          <p:nvGrpSpPr>
            <p:cNvPr id="55" name="object 17">
              <a:extLst>
                <a:ext uri="{FF2B5EF4-FFF2-40B4-BE49-F238E27FC236}">
                  <a16:creationId xmlns:a16="http://schemas.microsoft.com/office/drawing/2014/main" id="{38FEF631-10BC-4BB2-B562-8D278D3B33B5}"/>
                </a:ext>
              </a:extLst>
            </p:cNvPr>
            <p:cNvGrpSpPr/>
            <p:nvPr/>
          </p:nvGrpSpPr>
          <p:grpSpPr>
            <a:xfrm>
              <a:off x="1589982" y="5895400"/>
              <a:ext cx="7336790" cy="635635"/>
              <a:chOff x="512063" y="4789932"/>
              <a:chExt cx="7336790" cy="635635"/>
            </a:xfrm>
            <a:solidFill>
              <a:srgbClr val="FF6161"/>
            </a:solidFill>
          </p:grpSpPr>
          <p:sp>
            <p:nvSpPr>
              <p:cNvPr id="56" name="object 18">
                <a:extLst>
                  <a:ext uri="{FF2B5EF4-FFF2-40B4-BE49-F238E27FC236}">
                    <a16:creationId xmlns:a16="http://schemas.microsoft.com/office/drawing/2014/main" id="{D0CAF72E-E3A5-4AA8-9557-AD5614FF5FA8}"/>
                  </a:ext>
                </a:extLst>
              </p:cNvPr>
              <p:cNvSpPr/>
              <p:nvPr/>
            </p:nvSpPr>
            <p:spPr>
              <a:xfrm>
                <a:off x="512064" y="4789931"/>
                <a:ext cx="7336790" cy="635635"/>
              </a:xfrm>
              <a:custGeom>
                <a:avLst/>
                <a:gdLst/>
                <a:ahLst/>
                <a:cxnLst/>
                <a:rect l="l" t="t" r="r" b="b"/>
                <a:pathLst>
                  <a:path w="7336790" h="635635">
                    <a:moveTo>
                      <a:pt x="9144" y="0"/>
                    </a:moveTo>
                    <a:lnTo>
                      <a:pt x="0" y="0"/>
                    </a:lnTo>
                    <a:lnTo>
                      <a:pt x="0" y="635508"/>
                    </a:lnTo>
                    <a:lnTo>
                      <a:pt x="9144" y="635508"/>
                    </a:lnTo>
                    <a:lnTo>
                      <a:pt x="9144" y="0"/>
                    </a:lnTo>
                    <a:close/>
                  </a:path>
                  <a:path w="7336790" h="635635">
                    <a:moveTo>
                      <a:pt x="7336536" y="0"/>
                    </a:moveTo>
                    <a:lnTo>
                      <a:pt x="94488" y="0"/>
                    </a:lnTo>
                    <a:lnTo>
                      <a:pt x="94488" y="635508"/>
                    </a:lnTo>
                    <a:lnTo>
                      <a:pt x="7336536" y="635508"/>
                    </a:lnTo>
                    <a:lnTo>
                      <a:pt x="7336536" y="0"/>
                    </a:lnTo>
                    <a:close/>
                  </a:path>
                </a:pathLst>
              </a:custGeom>
              <a:solidFill>
                <a:srgbClr val="99CCFF"/>
              </a:solidFill>
            </p:spPr>
            <p:txBody>
              <a:bodyPr wrap="square" lIns="0" tIns="0" rIns="0" bIns="0" rtlCol="0"/>
              <a:lstStyle/>
              <a:p>
                <a:endParaRPr sz="1600"/>
              </a:p>
            </p:txBody>
          </p:sp>
          <p:sp>
            <p:nvSpPr>
              <p:cNvPr id="57" name="object 19">
                <a:extLst>
                  <a:ext uri="{FF2B5EF4-FFF2-40B4-BE49-F238E27FC236}">
                    <a16:creationId xmlns:a16="http://schemas.microsoft.com/office/drawing/2014/main" id="{EA773AAA-0371-4F81-B3AF-8A8711F5A088}"/>
                  </a:ext>
                </a:extLst>
              </p:cNvPr>
              <p:cNvSpPr/>
              <p:nvPr/>
            </p:nvSpPr>
            <p:spPr>
              <a:xfrm>
                <a:off x="521207" y="4789932"/>
                <a:ext cx="85725" cy="635635"/>
              </a:xfrm>
              <a:custGeom>
                <a:avLst/>
                <a:gdLst/>
                <a:ahLst/>
                <a:cxnLst/>
                <a:rect l="l" t="t" r="r" b="b"/>
                <a:pathLst>
                  <a:path w="85725" h="635635">
                    <a:moveTo>
                      <a:pt x="85343" y="0"/>
                    </a:moveTo>
                    <a:lnTo>
                      <a:pt x="0" y="0"/>
                    </a:lnTo>
                    <a:lnTo>
                      <a:pt x="0" y="635508"/>
                    </a:lnTo>
                    <a:lnTo>
                      <a:pt x="85343" y="635508"/>
                    </a:lnTo>
                    <a:lnTo>
                      <a:pt x="85343" y="0"/>
                    </a:lnTo>
                    <a:close/>
                  </a:path>
                </a:pathLst>
              </a:custGeom>
              <a:solidFill>
                <a:srgbClr val="0984FF"/>
              </a:solidFill>
            </p:spPr>
            <p:txBody>
              <a:bodyPr wrap="square" lIns="0" tIns="0" rIns="0" bIns="0" rtlCol="0"/>
              <a:lstStyle/>
              <a:p>
                <a:endParaRPr sz="1600"/>
              </a:p>
            </p:txBody>
          </p:sp>
        </p:grpSp>
        <p:sp>
          <p:nvSpPr>
            <p:cNvPr id="58" name="object 20">
              <a:extLst>
                <a:ext uri="{FF2B5EF4-FFF2-40B4-BE49-F238E27FC236}">
                  <a16:creationId xmlns:a16="http://schemas.microsoft.com/office/drawing/2014/main" id="{EDD5D272-9A80-4CBB-B71E-A97FA64123D1}"/>
                </a:ext>
              </a:extLst>
            </p:cNvPr>
            <p:cNvSpPr/>
            <p:nvPr/>
          </p:nvSpPr>
          <p:spPr>
            <a:xfrm>
              <a:off x="9348666" y="5895400"/>
              <a:ext cx="213360" cy="635635"/>
            </a:xfrm>
            <a:custGeom>
              <a:avLst/>
              <a:gdLst/>
              <a:ahLst/>
              <a:cxnLst/>
              <a:rect l="l" t="t" r="r" b="b"/>
              <a:pathLst>
                <a:path w="213359" h="635635">
                  <a:moveTo>
                    <a:pt x="213359" y="0"/>
                  </a:moveTo>
                  <a:lnTo>
                    <a:pt x="0" y="0"/>
                  </a:lnTo>
                  <a:lnTo>
                    <a:pt x="0" y="635508"/>
                  </a:lnTo>
                  <a:lnTo>
                    <a:pt x="213359" y="635508"/>
                  </a:lnTo>
                  <a:lnTo>
                    <a:pt x="213359" y="0"/>
                  </a:lnTo>
                  <a:close/>
                </a:path>
              </a:pathLst>
            </a:custGeom>
            <a:solidFill>
              <a:srgbClr val="99CCFF"/>
            </a:solidFill>
          </p:spPr>
          <p:txBody>
            <a:bodyPr wrap="square" lIns="0" tIns="0" rIns="0" bIns="0" rtlCol="0"/>
            <a:lstStyle/>
            <a:p>
              <a:endParaRPr sz="1600"/>
            </a:p>
          </p:txBody>
        </p:sp>
        <p:sp>
          <p:nvSpPr>
            <p:cNvPr id="59" name="object 21">
              <a:extLst>
                <a:ext uri="{FF2B5EF4-FFF2-40B4-BE49-F238E27FC236}">
                  <a16:creationId xmlns:a16="http://schemas.microsoft.com/office/drawing/2014/main" id="{E9675914-58B5-415C-AAD2-1135DF626A24}"/>
                </a:ext>
              </a:extLst>
            </p:cNvPr>
            <p:cNvSpPr/>
            <p:nvPr/>
          </p:nvSpPr>
          <p:spPr>
            <a:xfrm>
              <a:off x="9616890" y="5895400"/>
              <a:ext cx="111760" cy="635635"/>
            </a:xfrm>
            <a:custGeom>
              <a:avLst/>
              <a:gdLst/>
              <a:ahLst/>
              <a:cxnLst/>
              <a:rect l="l" t="t" r="r" b="b"/>
              <a:pathLst>
                <a:path w="111759" h="635635">
                  <a:moveTo>
                    <a:pt x="111251" y="0"/>
                  </a:moveTo>
                  <a:lnTo>
                    <a:pt x="0" y="0"/>
                  </a:lnTo>
                  <a:lnTo>
                    <a:pt x="0" y="635508"/>
                  </a:lnTo>
                  <a:lnTo>
                    <a:pt x="111251" y="635508"/>
                  </a:lnTo>
                  <a:lnTo>
                    <a:pt x="111251" y="0"/>
                  </a:lnTo>
                  <a:close/>
                </a:path>
              </a:pathLst>
            </a:custGeom>
            <a:solidFill>
              <a:srgbClr val="99CCFF"/>
            </a:solidFill>
          </p:spPr>
          <p:txBody>
            <a:bodyPr wrap="square" lIns="0" tIns="0" rIns="0" bIns="0" rtlCol="0"/>
            <a:lstStyle/>
            <a:p>
              <a:endParaRPr sz="1600"/>
            </a:p>
          </p:txBody>
        </p:sp>
        <p:sp>
          <p:nvSpPr>
            <p:cNvPr id="60" name="object 22">
              <a:extLst>
                <a:ext uri="{FF2B5EF4-FFF2-40B4-BE49-F238E27FC236}">
                  <a16:creationId xmlns:a16="http://schemas.microsoft.com/office/drawing/2014/main" id="{5CCB9A0A-F1C0-40F5-8304-B7CEDFCB1C9B}"/>
                </a:ext>
              </a:extLst>
            </p:cNvPr>
            <p:cNvSpPr/>
            <p:nvPr/>
          </p:nvSpPr>
          <p:spPr>
            <a:xfrm>
              <a:off x="8993575" y="5895400"/>
              <a:ext cx="299085" cy="635635"/>
            </a:xfrm>
            <a:custGeom>
              <a:avLst/>
              <a:gdLst/>
              <a:ahLst/>
              <a:cxnLst/>
              <a:rect l="l" t="t" r="r" b="b"/>
              <a:pathLst>
                <a:path w="299084" h="635635">
                  <a:moveTo>
                    <a:pt x="298703" y="0"/>
                  </a:moveTo>
                  <a:lnTo>
                    <a:pt x="0" y="0"/>
                  </a:lnTo>
                  <a:lnTo>
                    <a:pt x="0" y="635508"/>
                  </a:lnTo>
                  <a:lnTo>
                    <a:pt x="298703" y="635508"/>
                  </a:lnTo>
                  <a:lnTo>
                    <a:pt x="298703" y="0"/>
                  </a:lnTo>
                  <a:close/>
                </a:path>
              </a:pathLst>
            </a:custGeom>
            <a:solidFill>
              <a:srgbClr val="99CCFF"/>
            </a:solidFill>
          </p:spPr>
          <p:txBody>
            <a:bodyPr wrap="square" lIns="0" tIns="0" rIns="0" bIns="0" rtlCol="0"/>
            <a:lstStyle/>
            <a:p>
              <a:endParaRPr sz="1600"/>
            </a:p>
          </p:txBody>
        </p:sp>
        <p:sp>
          <p:nvSpPr>
            <p:cNvPr id="61" name="object 23">
              <a:extLst>
                <a:ext uri="{FF2B5EF4-FFF2-40B4-BE49-F238E27FC236}">
                  <a16:creationId xmlns:a16="http://schemas.microsoft.com/office/drawing/2014/main" id="{FE6F192F-D6EB-46CF-A127-90307C7639C3}"/>
                </a:ext>
              </a:extLst>
            </p:cNvPr>
            <p:cNvSpPr/>
            <p:nvPr/>
          </p:nvSpPr>
          <p:spPr>
            <a:xfrm>
              <a:off x="9783007" y="5895400"/>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rgbClr val="99CCFF"/>
            </a:solidFill>
          </p:spPr>
          <p:txBody>
            <a:bodyPr wrap="square" lIns="0" tIns="0" rIns="0" bIns="0" rtlCol="0"/>
            <a:lstStyle/>
            <a:p>
              <a:endParaRPr sz="1600"/>
            </a:p>
          </p:txBody>
        </p:sp>
        <p:sp>
          <p:nvSpPr>
            <p:cNvPr id="79" name="TextBox 78">
              <a:extLst>
                <a:ext uri="{FF2B5EF4-FFF2-40B4-BE49-F238E27FC236}">
                  <a16:creationId xmlns:a16="http://schemas.microsoft.com/office/drawing/2014/main" id="{357D00EC-3C73-4CD9-A6CA-EED290684BAF}"/>
                </a:ext>
              </a:extLst>
            </p:cNvPr>
            <p:cNvSpPr txBox="1"/>
            <p:nvPr/>
          </p:nvSpPr>
          <p:spPr>
            <a:xfrm>
              <a:off x="1791923" y="6042594"/>
              <a:ext cx="6451325" cy="307777"/>
            </a:xfrm>
            <a:prstGeom prst="rect">
              <a:avLst/>
            </a:prstGeom>
            <a:solidFill>
              <a:srgbClr val="99CCFF"/>
            </a:solidFill>
          </p:spPr>
          <p:txBody>
            <a:bodyPr wrap="square">
              <a:spAutoFit/>
            </a:bodyPr>
            <a:lstStyle/>
            <a:p>
              <a:r>
                <a:rPr lang="en-US" sz="1400" b="1" dirty="0">
                  <a:solidFill>
                    <a:schemeClr val="bg1"/>
                  </a:solidFill>
                </a:rPr>
                <a:t>Step 7: Modernizing Publishing Portal</a:t>
              </a:r>
            </a:p>
          </p:txBody>
        </p:sp>
        <p:sp>
          <p:nvSpPr>
            <p:cNvPr id="34" name="object 24">
              <a:extLst>
                <a:ext uri="{FF2B5EF4-FFF2-40B4-BE49-F238E27FC236}">
                  <a16:creationId xmlns:a16="http://schemas.microsoft.com/office/drawing/2014/main" id="{D1E4E360-B6FA-44F3-A92A-191C3E69E139}"/>
                </a:ext>
              </a:extLst>
            </p:cNvPr>
            <p:cNvSpPr/>
            <p:nvPr/>
          </p:nvSpPr>
          <p:spPr>
            <a:xfrm>
              <a:off x="1675327" y="2795989"/>
              <a:ext cx="7251700" cy="635635"/>
            </a:xfrm>
            <a:custGeom>
              <a:avLst/>
              <a:gdLst/>
              <a:ahLst/>
              <a:cxnLst/>
              <a:rect l="l" t="t" r="r" b="b"/>
              <a:pathLst>
                <a:path w="7251700" h="635635">
                  <a:moveTo>
                    <a:pt x="0" y="635507"/>
                  </a:moveTo>
                  <a:lnTo>
                    <a:pt x="7251192" y="635507"/>
                  </a:lnTo>
                  <a:lnTo>
                    <a:pt x="7251192" y="0"/>
                  </a:lnTo>
                  <a:lnTo>
                    <a:pt x="0" y="0"/>
                  </a:lnTo>
                  <a:lnTo>
                    <a:pt x="0" y="635507"/>
                  </a:lnTo>
                  <a:close/>
                </a:path>
              </a:pathLst>
            </a:custGeom>
            <a:solidFill>
              <a:srgbClr val="99CCFF"/>
            </a:solidFill>
          </p:spPr>
          <p:txBody>
            <a:bodyPr wrap="square" lIns="0" tIns="0" rIns="0" bIns="0" rtlCol="0"/>
            <a:lstStyle/>
            <a:p>
              <a:endParaRPr sz="1600"/>
            </a:p>
          </p:txBody>
        </p:sp>
        <p:sp>
          <p:nvSpPr>
            <p:cNvPr id="35" name="object 26">
              <a:extLst>
                <a:ext uri="{FF2B5EF4-FFF2-40B4-BE49-F238E27FC236}">
                  <a16:creationId xmlns:a16="http://schemas.microsoft.com/office/drawing/2014/main" id="{75438268-A052-4DDE-9C28-F7E1B6A6AAFA}"/>
                </a:ext>
              </a:extLst>
            </p:cNvPr>
            <p:cNvSpPr/>
            <p:nvPr/>
          </p:nvSpPr>
          <p:spPr>
            <a:xfrm>
              <a:off x="1589982" y="2795989"/>
              <a:ext cx="8572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rgbClr val="0984FF"/>
            </a:solidFill>
          </p:spPr>
          <p:txBody>
            <a:bodyPr wrap="square" lIns="0" tIns="0" rIns="0" bIns="0" rtlCol="0"/>
            <a:lstStyle/>
            <a:p>
              <a:endParaRPr sz="1600"/>
            </a:p>
          </p:txBody>
        </p:sp>
        <p:sp>
          <p:nvSpPr>
            <p:cNvPr id="36" name="object 27">
              <a:extLst>
                <a:ext uri="{FF2B5EF4-FFF2-40B4-BE49-F238E27FC236}">
                  <a16:creationId xmlns:a16="http://schemas.microsoft.com/office/drawing/2014/main" id="{87ABDC7F-A366-4553-88E9-79CFAE515E84}"/>
                </a:ext>
              </a:extLst>
            </p:cNvPr>
            <p:cNvSpPr/>
            <p:nvPr/>
          </p:nvSpPr>
          <p:spPr>
            <a:xfrm>
              <a:off x="9348666" y="2795989"/>
              <a:ext cx="213360"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rgbClr val="99CCFF"/>
            </a:solidFill>
          </p:spPr>
          <p:txBody>
            <a:bodyPr wrap="square" lIns="0" tIns="0" rIns="0" bIns="0" rtlCol="0"/>
            <a:lstStyle/>
            <a:p>
              <a:endParaRPr sz="1600"/>
            </a:p>
          </p:txBody>
        </p:sp>
        <p:sp>
          <p:nvSpPr>
            <p:cNvPr id="37" name="object 28">
              <a:extLst>
                <a:ext uri="{FF2B5EF4-FFF2-40B4-BE49-F238E27FC236}">
                  <a16:creationId xmlns:a16="http://schemas.microsoft.com/office/drawing/2014/main" id="{64130E03-4359-4549-94B4-F954B084939B}"/>
                </a:ext>
              </a:extLst>
            </p:cNvPr>
            <p:cNvSpPr/>
            <p:nvPr/>
          </p:nvSpPr>
          <p:spPr>
            <a:xfrm>
              <a:off x="9616890" y="2795989"/>
              <a:ext cx="111760"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rgbClr val="99CCFF"/>
            </a:solidFill>
          </p:spPr>
          <p:txBody>
            <a:bodyPr wrap="square" lIns="0" tIns="0" rIns="0" bIns="0" rtlCol="0"/>
            <a:lstStyle/>
            <a:p>
              <a:endParaRPr sz="1600"/>
            </a:p>
          </p:txBody>
        </p:sp>
        <p:sp>
          <p:nvSpPr>
            <p:cNvPr id="38" name="object 29">
              <a:extLst>
                <a:ext uri="{FF2B5EF4-FFF2-40B4-BE49-F238E27FC236}">
                  <a16:creationId xmlns:a16="http://schemas.microsoft.com/office/drawing/2014/main" id="{CBF2B7D0-DF33-43D5-BC2F-E74C6F90F6C2}"/>
                </a:ext>
              </a:extLst>
            </p:cNvPr>
            <p:cNvSpPr/>
            <p:nvPr/>
          </p:nvSpPr>
          <p:spPr>
            <a:xfrm>
              <a:off x="8993575" y="2795989"/>
              <a:ext cx="29908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rgbClr val="99CCFF"/>
            </a:solidFill>
          </p:spPr>
          <p:txBody>
            <a:bodyPr wrap="square" lIns="0" tIns="0" rIns="0" bIns="0" rtlCol="0"/>
            <a:lstStyle/>
            <a:p>
              <a:endParaRPr sz="1600"/>
            </a:p>
          </p:txBody>
        </p:sp>
        <p:sp>
          <p:nvSpPr>
            <p:cNvPr id="39" name="object 30">
              <a:extLst>
                <a:ext uri="{FF2B5EF4-FFF2-40B4-BE49-F238E27FC236}">
                  <a16:creationId xmlns:a16="http://schemas.microsoft.com/office/drawing/2014/main" id="{B08710F5-1D34-4026-A8A7-740A41B4B122}"/>
                </a:ext>
              </a:extLst>
            </p:cNvPr>
            <p:cNvSpPr/>
            <p:nvPr/>
          </p:nvSpPr>
          <p:spPr>
            <a:xfrm>
              <a:off x="9783007" y="2795989"/>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rgbClr val="99CCFF"/>
            </a:solidFill>
          </p:spPr>
          <p:txBody>
            <a:bodyPr wrap="square" lIns="0" tIns="0" rIns="0" bIns="0" rtlCol="0"/>
            <a:lstStyle/>
            <a:p>
              <a:endParaRPr sz="1600"/>
            </a:p>
          </p:txBody>
        </p:sp>
        <p:sp>
          <p:nvSpPr>
            <p:cNvPr id="40" name="TextBox 39">
              <a:extLst>
                <a:ext uri="{FF2B5EF4-FFF2-40B4-BE49-F238E27FC236}">
                  <a16:creationId xmlns:a16="http://schemas.microsoft.com/office/drawing/2014/main" id="{3AF988E9-6054-4F6C-930C-B8E1A9411793}"/>
                </a:ext>
              </a:extLst>
            </p:cNvPr>
            <p:cNvSpPr txBox="1"/>
            <p:nvPr/>
          </p:nvSpPr>
          <p:spPr>
            <a:xfrm>
              <a:off x="1791923" y="2937719"/>
              <a:ext cx="2427765" cy="307777"/>
            </a:xfrm>
            <a:prstGeom prst="rect">
              <a:avLst/>
            </a:prstGeom>
            <a:solidFill>
              <a:srgbClr val="99CCFF"/>
            </a:solidFill>
          </p:spPr>
          <p:txBody>
            <a:bodyPr wrap="none" rtlCol="0">
              <a:spAutoFit/>
            </a:bodyPr>
            <a:lstStyle/>
            <a:p>
              <a:r>
                <a:rPr lang="en-US" sz="1400" b="1" dirty="0">
                  <a:solidFill>
                    <a:schemeClr val="bg1"/>
                  </a:solidFill>
                </a:rPr>
                <a:t>Step 3: </a:t>
              </a:r>
              <a:r>
                <a:rPr lang="fr-FR" sz="1400" b="1" dirty="0">
                  <a:solidFill>
                    <a:schemeClr val="bg1"/>
                  </a:solidFill>
                </a:rPr>
                <a:t>Modernizing Scripts</a:t>
              </a:r>
              <a:endParaRPr lang="en-US" sz="1400" b="1" dirty="0">
                <a:solidFill>
                  <a:schemeClr val="bg1"/>
                </a:solidFill>
              </a:endParaRPr>
            </a:p>
          </p:txBody>
        </p:sp>
        <p:sp>
          <p:nvSpPr>
            <p:cNvPr id="63" name="object 24">
              <a:extLst>
                <a:ext uri="{FF2B5EF4-FFF2-40B4-BE49-F238E27FC236}">
                  <a16:creationId xmlns:a16="http://schemas.microsoft.com/office/drawing/2014/main" id="{15CA8D4D-6A1F-474E-BAE6-4111B3618F32}"/>
                </a:ext>
              </a:extLst>
            </p:cNvPr>
            <p:cNvSpPr/>
            <p:nvPr/>
          </p:nvSpPr>
          <p:spPr>
            <a:xfrm>
              <a:off x="1675327" y="3570841"/>
              <a:ext cx="7251700" cy="635635"/>
            </a:xfrm>
            <a:custGeom>
              <a:avLst/>
              <a:gdLst/>
              <a:ahLst/>
              <a:cxnLst/>
              <a:rect l="l" t="t" r="r" b="b"/>
              <a:pathLst>
                <a:path w="7251700" h="635635">
                  <a:moveTo>
                    <a:pt x="0" y="635507"/>
                  </a:moveTo>
                  <a:lnTo>
                    <a:pt x="7251192" y="635507"/>
                  </a:lnTo>
                  <a:lnTo>
                    <a:pt x="7251192" y="0"/>
                  </a:lnTo>
                  <a:lnTo>
                    <a:pt x="0" y="0"/>
                  </a:lnTo>
                  <a:lnTo>
                    <a:pt x="0" y="635507"/>
                  </a:lnTo>
                  <a:close/>
                </a:path>
              </a:pathLst>
            </a:custGeom>
            <a:solidFill>
              <a:schemeClr val="bg2">
                <a:lumMod val="75000"/>
              </a:schemeClr>
            </a:solidFill>
          </p:spPr>
          <p:txBody>
            <a:bodyPr wrap="square" lIns="0" tIns="0" rIns="0" bIns="0" rtlCol="0"/>
            <a:lstStyle/>
            <a:p>
              <a:endParaRPr sz="1600"/>
            </a:p>
          </p:txBody>
        </p:sp>
        <p:sp>
          <p:nvSpPr>
            <p:cNvPr id="69" name="object 26">
              <a:extLst>
                <a:ext uri="{FF2B5EF4-FFF2-40B4-BE49-F238E27FC236}">
                  <a16:creationId xmlns:a16="http://schemas.microsoft.com/office/drawing/2014/main" id="{9C240C53-D6FA-4EFE-A283-D4FA136BD351}"/>
                </a:ext>
              </a:extLst>
            </p:cNvPr>
            <p:cNvSpPr/>
            <p:nvPr/>
          </p:nvSpPr>
          <p:spPr>
            <a:xfrm>
              <a:off x="1589982" y="3570841"/>
              <a:ext cx="8572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chemeClr val="tx1">
                <a:lumMod val="50000"/>
                <a:lumOff val="50000"/>
              </a:schemeClr>
            </a:solidFill>
          </p:spPr>
          <p:txBody>
            <a:bodyPr wrap="square" lIns="0" tIns="0" rIns="0" bIns="0" rtlCol="0"/>
            <a:lstStyle/>
            <a:p>
              <a:endParaRPr sz="1600"/>
            </a:p>
          </p:txBody>
        </p:sp>
        <p:sp>
          <p:nvSpPr>
            <p:cNvPr id="70" name="object 27">
              <a:extLst>
                <a:ext uri="{FF2B5EF4-FFF2-40B4-BE49-F238E27FC236}">
                  <a16:creationId xmlns:a16="http://schemas.microsoft.com/office/drawing/2014/main" id="{61BE7226-F3C2-4D02-B23B-82358A71D345}"/>
                </a:ext>
              </a:extLst>
            </p:cNvPr>
            <p:cNvSpPr/>
            <p:nvPr/>
          </p:nvSpPr>
          <p:spPr>
            <a:xfrm>
              <a:off x="9348666" y="3570841"/>
              <a:ext cx="213360"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chemeClr val="bg2">
                <a:lumMod val="75000"/>
              </a:schemeClr>
            </a:solidFill>
          </p:spPr>
          <p:txBody>
            <a:bodyPr wrap="square" lIns="0" tIns="0" rIns="0" bIns="0" rtlCol="0"/>
            <a:lstStyle/>
            <a:p>
              <a:endParaRPr sz="1600"/>
            </a:p>
          </p:txBody>
        </p:sp>
        <p:sp>
          <p:nvSpPr>
            <p:cNvPr id="71" name="object 28">
              <a:extLst>
                <a:ext uri="{FF2B5EF4-FFF2-40B4-BE49-F238E27FC236}">
                  <a16:creationId xmlns:a16="http://schemas.microsoft.com/office/drawing/2014/main" id="{EAA6B71A-49FE-4486-A883-FF0F1DFDC414}"/>
                </a:ext>
              </a:extLst>
            </p:cNvPr>
            <p:cNvSpPr/>
            <p:nvPr/>
          </p:nvSpPr>
          <p:spPr>
            <a:xfrm>
              <a:off x="9616890" y="3570841"/>
              <a:ext cx="111760"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chemeClr val="bg2">
                <a:lumMod val="75000"/>
              </a:schemeClr>
            </a:solidFill>
          </p:spPr>
          <p:txBody>
            <a:bodyPr wrap="square" lIns="0" tIns="0" rIns="0" bIns="0" rtlCol="0"/>
            <a:lstStyle/>
            <a:p>
              <a:endParaRPr sz="1600"/>
            </a:p>
          </p:txBody>
        </p:sp>
        <p:sp>
          <p:nvSpPr>
            <p:cNvPr id="72" name="object 29">
              <a:extLst>
                <a:ext uri="{FF2B5EF4-FFF2-40B4-BE49-F238E27FC236}">
                  <a16:creationId xmlns:a16="http://schemas.microsoft.com/office/drawing/2014/main" id="{1CB99930-7A22-4201-9D77-5327D914911F}"/>
                </a:ext>
              </a:extLst>
            </p:cNvPr>
            <p:cNvSpPr/>
            <p:nvPr/>
          </p:nvSpPr>
          <p:spPr>
            <a:xfrm>
              <a:off x="8993575" y="3570841"/>
              <a:ext cx="29908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chemeClr val="bg2">
                <a:lumMod val="75000"/>
              </a:schemeClr>
            </a:solidFill>
          </p:spPr>
          <p:txBody>
            <a:bodyPr wrap="square" lIns="0" tIns="0" rIns="0" bIns="0" rtlCol="0"/>
            <a:lstStyle/>
            <a:p>
              <a:endParaRPr sz="1600"/>
            </a:p>
          </p:txBody>
        </p:sp>
        <p:sp>
          <p:nvSpPr>
            <p:cNvPr id="73" name="object 30">
              <a:extLst>
                <a:ext uri="{FF2B5EF4-FFF2-40B4-BE49-F238E27FC236}">
                  <a16:creationId xmlns:a16="http://schemas.microsoft.com/office/drawing/2014/main" id="{6F38CC8E-12CB-4DD5-94F0-70BFA7C1472B}"/>
                </a:ext>
              </a:extLst>
            </p:cNvPr>
            <p:cNvSpPr/>
            <p:nvPr/>
          </p:nvSpPr>
          <p:spPr>
            <a:xfrm>
              <a:off x="9783007" y="3570841"/>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chemeClr val="bg2">
                <a:lumMod val="75000"/>
              </a:schemeClr>
            </a:solidFill>
          </p:spPr>
          <p:txBody>
            <a:bodyPr wrap="square" lIns="0" tIns="0" rIns="0" bIns="0" rtlCol="0"/>
            <a:lstStyle/>
            <a:p>
              <a:endParaRPr sz="1600"/>
            </a:p>
          </p:txBody>
        </p:sp>
        <p:sp>
          <p:nvSpPr>
            <p:cNvPr id="74" name="TextBox 73">
              <a:extLst>
                <a:ext uri="{FF2B5EF4-FFF2-40B4-BE49-F238E27FC236}">
                  <a16:creationId xmlns:a16="http://schemas.microsoft.com/office/drawing/2014/main" id="{9A3FA975-9DED-4E27-B696-347D2E9EC2D6}"/>
                </a:ext>
              </a:extLst>
            </p:cNvPr>
            <p:cNvSpPr txBox="1"/>
            <p:nvPr/>
          </p:nvSpPr>
          <p:spPr>
            <a:xfrm>
              <a:off x="1791923" y="3712571"/>
              <a:ext cx="3125091" cy="307777"/>
            </a:xfrm>
            <a:prstGeom prst="rect">
              <a:avLst/>
            </a:prstGeom>
            <a:solidFill>
              <a:schemeClr val="bg2">
                <a:lumMod val="75000"/>
              </a:schemeClr>
            </a:solidFill>
          </p:spPr>
          <p:txBody>
            <a:bodyPr wrap="none" rtlCol="0">
              <a:spAutoFit/>
            </a:bodyPr>
            <a:lstStyle>
              <a:defPPr>
                <a:defRPr lang="en-US"/>
              </a:defPPr>
              <a:lvl1pPr>
                <a:defRPr sz="2000" b="1">
                  <a:solidFill>
                    <a:schemeClr val="bg1"/>
                  </a:solidFill>
                </a:defRPr>
              </a:lvl1pPr>
            </a:lstStyle>
            <a:p>
              <a:r>
                <a:rPr lang="en-US" sz="1400" dirty="0"/>
                <a:t>Step 4: </a:t>
              </a:r>
              <a:r>
                <a:rPr lang="fr-FR" sz="1400" dirty="0"/>
                <a:t>Modernizing Customizations</a:t>
              </a:r>
              <a:endParaRPr lang="en-US" sz="1400" dirty="0"/>
            </a:p>
          </p:txBody>
        </p:sp>
        <p:sp>
          <p:nvSpPr>
            <p:cNvPr id="75" name="object 24">
              <a:extLst>
                <a:ext uri="{FF2B5EF4-FFF2-40B4-BE49-F238E27FC236}">
                  <a16:creationId xmlns:a16="http://schemas.microsoft.com/office/drawing/2014/main" id="{0A4BBD3D-0BA5-4674-BF9C-509C1A8DFF9E}"/>
                </a:ext>
              </a:extLst>
            </p:cNvPr>
            <p:cNvSpPr/>
            <p:nvPr/>
          </p:nvSpPr>
          <p:spPr>
            <a:xfrm>
              <a:off x="1675327" y="4345693"/>
              <a:ext cx="7251700" cy="635635"/>
            </a:xfrm>
            <a:custGeom>
              <a:avLst/>
              <a:gdLst/>
              <a:ahLst/>
              <a:cxnLst/>
              <a:rect l="l" t="t" r="r" b="b"/>
              <a:pathLst>
                <a:path w="7251700" h="635635">
                  <a:moveTo>
                    <a:pt x="0" y="635507"/>
                  </a:moveTo>
                  <a:lnTo>
                    <a:pt x="7251192" y="635507"/>
                  </a:lnTo>
                  <a:lnTo>
                    <a:pt x="7251192" y="0"/>
                  </a:lnTo>
                  <a:lnTo>
                    <a:pt x="0" y="0"/>
                  </a:lnTo>
                  <a:lnTo>
                    <a:pt x="0" y="635507"/>
                  </a:lnTo>
                  <a:close/>
                </a:path>
              </a:pathLst>
            </a:custGeom>
            <a:solidFill>
              <a:srgbClr val="99CCFF"/>
            </a:solidFill>
          </p:spPr>
          <p:txBody>
            <a:bodyPr wrap="square" lIns="0" tIns="0" rIns="0" bIns="0" rtlCol="0"/>
            <a:lstStyle/>
            <a:p>
              <a:endParaRPr sz="1600"/>
            </a:p>
          </p:txBody>
        </p:sp>
        <p:sp>
          <p:nvSpPr>
            <p:cNvPr id="76" name="object 26">
              <a:extLst>
                <a:ext uri="{FF2B5EF4-FFF2-40B4-BE49-F238E27FC236}">
                  <a16:creationId xmlns:a16="http://schemas.microsoft.com/office/drawing/2014/main" id="{07E077EE-2699-45F2-AB6F-4FA15CF14BF7}"/>
                </a:ext>
              </a:extLst>
            </p:cNvPr>
            <p:cNvSpPr/>
            <p:nvPr/>
          </p:nvSpPr>
          <p:spPr>
            <a:xfrm>
              <a:off x="1589982" y="4345693"/>
              <a:ext cx="85725" cy="635635"/>
            </a:xfrm>
            <a:custGeom>
              <a:avLst/>
              <a:gdLst/>
              <a:ahLst/>
              <a:cxnLst/>
              <a:rect l="l" t="t" r="r" b="b"/>
              <a:pathLst>
                <a:path w="85725" h="635635">
                  <a:moveTo>
                    <a:pt x="85343" y="0"/>
                  </a:moveTo>
                  <a:lnTo>
                    <a:pt x="0" y="0"/>
                  </a:lnTo>
                  <a:lnTo>
                    <a:pt x="0" y="635507"/>
                  </a:lnTo>
                  <a:lnTo>
                    <a:pt x="85343" y="635507"/>
                  </a:lnTo>
                  <a:lnTo>
                    <a:pt x="85343" y="0"/>
                  </a:lnTo>
                  <a:close/>
                </a:path>
              </a:pathLst>
            </a:custGeom>
            <a:solidFill>
              <a:srgbClr val="0984FF"/>
            </a:solidFill>
          </p:spPr>
          <p:txBody>
            <a:bodyPr wrap="square" lIns="0" tIns="0" rIns="0" bIns="0" rtlCol="0"/>
            <a:lstStyle/>
            <a:p>
              <a:endParaRPr sz="1600"/>
            </a:p>
          </p:txBody>
        </p:sp>
        <p:sp>
          <p:nvSpPr>
            <p:cNvPr id="80" name="object 27">
              <a:extLst>
                <a:ext uri="{FF2B5EF4-FFF2-40B4-BE49-F238E27FC236}">
                  <a16:creationId xmlns:a16="http://schemas.microsoft.com/office/drawing/2014/main" id="{7BC1594E-2709-459D-8081-5683C0B9D139}"/>
                </a:ext>
              </a:extLst>
            </p:cNvPr>
            <p:cNvSpPr/>
            <p:nvPr/>
          </p:nvSpPr>
          <p:spPr>
            <a:xfrm>
              <a:off x="9348666" y="4345693"/>
              <a:ext cx="213360" cy="635635"/>
            </a:xfrm>
            <a:custGeom>
              <a:avLst/>
              <a:gdLst/>
              <a:ahLst/>
              <a:cxnLst/>
              <a:rect l="l" t="t" r="r" b="b"/>
              <a:pathLst>
                <a:path w="213359" h="635635">
                  <a:moveTo>
                    <a:pt x="213359" y="0"/>
                  </a:moveTo>
                  <a:lnTo>
                    <a:pt x="0" y="0"/>
                  </a:lnTo>
                  <a:lnTo>
                    <a:pt x="0" y="635507"/>
                  </a:lnTo>
                  <a:lnTo>
                    <a:pt x="213359" y="635507"/>
                  </a:lnTo>
                  <a:lnTo>
                    <a:pt x="213359" y="0"/>
                  </a:lnTo>
                  <a:close/>
                </a:path>
              </a:pathLst>
            </a:custGeom>
            <a:solidFill>
              <a:srgbClr val="99CCFF"/>
            </a:solidFill>
          </p:spPr>
          <p:txBody>
            <a:bodyPr wrap="square" lIns="0" tIns="0" rIns="0" bIns="0" rtlCol="0"/>
            <a:lstStyle/>
            <a:p>
              <a:endParaRPr sz="1600"/>
            </a:p>
          </p:txBody>
        </p:sp>
        <p:sp>
          <p:nvSpPr>
            <p:cNvPr id="81" name="object 28">
              <a:extLst>
                <a:ext uri="{FF2B5EF4-FFF2-40B4-BE49-F238E27FC236}">
                  <a16:creationId xmlns:a16="http://schemas.microsoft.com/office/drawing/2014/main" id="{4BAE6577-5462-457F-B236-2AF1E40E3928}"/>
                </a:ext>
              </a:extLst>
            </p:cNvPr>
            <p:cNvSpPr/>
            <p:nvPr/>
          </p:nvSpPr>
          <p:spPr>
            <a:xfrm>
              <a:off x="9616890" y="4345693"/>
              <a:ext cx="111760" cy="635635"/>
            </a:xfrm>
            <a:custGeom>
              <a:avLst/>
              <a:gdLst/>
              <a:ahLst/>
              <a:cxnLst/>
              <a:rect l="l" t="t" r="r" b="b"/>
              <a:pathLst>
                <a:path w="111759" h="635635">
                  <a:moveTo>
                    <a:pt x="111251" y="0"/>
                  </a:moveTo>
                  <a:lnTo>
                    <a:pt x="0" y="0"/>
                  </a:lnTo>
                  <a:lnTo>
                    <a:pt x="0" y="635507"/>
                  </a:lnTo>
                  <a:lnTo>
                    <a:pt x="111251" y="635507"/>
                  </a:lnTo>
                  <a:lnTo>
                    <a:pt x="111251" y="0"/>
                  </a:lnTo>
                  <a:close/>
                </a:path>
              </a:pathLst>
            </a:custGeom>
            <a:solidFill>
              <a:srgbClr val="99CCFF"/>
            </a:solidFill>
          </p:spPr>
          <p:txBody>
            <a:bodyPr wrap="square" lIns="0" tIns="0" rIns="0" bIns="0" rtlCol="0"/>
            <a:lstStyle/>
            <a:p>
              <a:endParaRPr sz="1600"/>
            </a:p>
          </p:txBody>
        </p:sp>
        <p:sp>
          <p:nvSpPr>
            <p:cNvPr id="82" name="object 29">
              <a:extLst>
                <a:ext uri="{FF2B5EF4-FFF2-40B4-BE49-F238E27FC236}">
                  <a16:creationId xmlns:a16="http://schemas.microsoft.com/office/drawing/2014/main" id="{7AE1F87D-AB3D-4FC1-A6B9-6835775D2720}"/>
                </a:ext>
              </a:extLst>
            </p:cNvPr>
            <p:cNvSpPr/>
            <p:nvPr/>
          </p:nvSpPr>
          <p:spPr>
            <a:xfrm>
              <a:off x="8993575" y="4345693"/>
              <a:ext cx="299085" cy="635635"/>
            </a:xfrm>
            <a:custGeom>
              <a:avLst/>
              <a:gdLst/>
              <a:ahLst/>
              <a:cxnLst/>
              <a:rect l="l" t="t" r="r" b="b"/>
              <a:pathLst>
                <a:path w="299084" h="635635">
                  <a:moveTo>
                    <a:pt x="298703" y="0"/>
                  </a:moveTo>
                  <a:lnTo>
                    <a:pt x="0" y="0"/>
                  </a:lnTo>
                  <a:lnTo>
                    <a:pt x="0" y="635507"/>
                  </a:lnTo>
                  <a:lnTo>
                    <a:pt x="298703" y="635507"/>
                  </a:lnTo>
                  <a:lnTo>
                    <a:pt x="298703" y="0"/>
                  </a:lnTo>
                  <a:close/>
                </a:path>
              </a:pathLst>
            </a:custGeom>
            <a:solidFill>
              <a:srgbClr val="99CCFF"/>
            </a:solidFill>
          </p:spPr>
          <p:txBody>
            <a:bodyPr wrap="square" lIns="0" tIns="0" rIns="0" bIns="0" rtlCol="0"/>
            <a:lstStyle/>
            <a:p>
              <a:endParaRPr sz="1600"/>
            </a:p>
          </p:txBody>
        </p:sp>
        <p:sp>
          <p:nvSpPr>
            <p:cNvPr id="83" name="object 30">
              <a:extLst>
                <a:ext uri="{FF2B5EF4-FFF2-40B4-BE49-F238E27FC236}">
                  <a16:creationId xmlns:a16="http://schemas.microsoft.com/office/drawing/2014/main" id="{C8D5F88E-BBD2-43C8-ABCA-FC7B1A8A31A3}"/>
                </a:ext>
              </a:extLst>
            </p:cNvPr>
            <p:cNvSpPr/>
            <p:nvPr/>
          </p:nvSpPr>
          <p:spPr>
            <a:xfrm>
              <a:off x="9783007" y="4345693"/>
              <a:ext cx="399415" cy="635635"/>
            </a:xfrm>
            <a:custGeom>
              <a:avLst/>
              <a:gdLst/>
              <a:ahLst/>
              <a:cxnLst/>
              <a:rect l="l" t="t" r="r" b="b"/>
              <a:pathLst>
                <a:path w="399415" h="635635">
                  <a:moveTo>
                    <a:pt x="399288" y="317754"/>
                  </a:moveTo>
                  <a:lnTo>
                    <a:pt x="56388" y="5562"/>
                  </a:lnTo>
                  <a:lnTo>
                    <a:pt x="56388" y="0"/>
                  </a:lnTo>
                  <a:lnTo>
                    <a:pt x="50292" y="0"/>
                  </a:lnTo>
                  <a:lnTo>
                    <a:pt x="0" y="0"/>
                  </a:lnTo>
                  <a:lnTo>
                    <a:pt x="0" y="635508"/>
                  </a:lnTo>
                  <a:lnTo>
                    <a:pt x="50292" y="635508"/>
                  </a:lnTo>
                  <a:lnTo>
                    <a:pt x="56388" y="635508"/>
                  </a:lnTo>
                  <a:lnTo>
                    <a:pt x="56388" y="629958"/>
                  </a:lnTo>
                  <a:lnTo>
                    <a:pt x="399288" y="317754"/>
                  </a:lnTo>
                  <a:close/>
                </a:path>
              </a:pathLst>
            </a:custGeom>
            <a:solidFill>
              <a:srgbClr val="99CCFF"/>
            </a:solidFill>
          </p:spPr>
          <p:txBody>
            <a:bodyPr wrap="square" lIns="0" tIns="0" rIns="0" bIns="0" rtlCol="0"/>
            <a:lstStyle/>
            <a:p>
              <a:endParaRPr sz="1600"/>
            </a:p>
          </p:txBody>
        </p:sp>
        <p:sp>
          <p:nvSpPr>
            <p:cNvPr id="84" name="TextBox 83">
              <a:extLst>
                <a:ext uri="{FF2B5EF4-FFF2-40B4-BE49-F238E27FC236}">
                  <a16:creationId xmlns:a16="http://schemas.microsoft.com/office/drawing/2014/main" id="{E06D75CF-8BC0-465D-AEA0-0AA642B3AED5}"/>
                </a:ext>
              </a:extLst>
            </p:cNvPr>
            <p:cNvSpPr txBox="1"/>
            <p:nvPr/>
          </p:nvSpPr>
          <p:spPr>
            <a:xfrm>
              <a:off x="1791923" y="4487423"/>
              <a:ext cx="2611829" cy="307777"/>
            </a:xfrm>
            <a:prstGeom prst="rect">
              <a:avLst/>
            </a:prstGeom>
            <a:solidFill>
              <a:srgbClr val="99CCFF"/>
            </a:solidFill>
          </p:spPr>
          <p:txBody>
            <a:bodyPr wrap="none" rtlCol="0">
              <a:spAutoFit/>
            </a:bodyPr>
            <a:lstStyle>
              <a:defPPr>
                <a:defRPr lang="en-US"/>
              </a:defPPr>
              <a:lvl1pPr>
                <a:defRPr sz="2000" b="1">
                  <a:solidFill>
                    <a:schemeClr val="bg1"/>
                  </a:solidFill>
                </a:defRPr>
              </a:lvl1pPr>
            </a:lstStyle>
            <a:p>
              <a:r>
                <a:rPr lang="en-US" sz="1400" dirty="0"/>
                <a:t>Step 5: </a:t>
              </a:r>
              <a:r>
                <a:rPr lang="fr-FR" sz="1400" dirty="0"/>
                <a:t>Modernizing </a:t>
              </a:r>
              <a:r>
                <a:rPr lang="fr-FR" sz="1400" dirty="0" err="1"/>
                <a:t>Branding</a:t>
              </a:r>
              <a:endParaRPr lang="en-US" sz="1400" dirty="0"/>
            </a:p>
          </p:txBody>
        </p:sp>
      </p:grpSp>
      <p:grpSp>
        <p:nvGrpSpPr>
          <p:cNvPr id="89" name="Group 88"/>
          <p:cNvGrpSpPr/>
          <p:nvPr/>
        </p:nvGrpSpPr>
        <p:grpSpPr>
          <a:xfrm>
            <a:off x="-166420" y="1098804"/>
            <a:ext cx="3367130" cy="1985591"/>
            <a:chOff x="6396543" y="1085013"/>
            <a:chExt cx="4095816" cy="2626029"/>
          </a:xfrm>
        </p:grpSpPr>
        <p:sp>
          <p:nvSpPr>
            <p:cNvPr id="90" name="모서리가 둥근 직사각형 82"/>
            <p:cNvSpPr/>
            <p:nvPr/>
          </p:nvSpPr>
          <p:spPr>
            <a:xfrm rot="18900000">
              <a:off x="6396543" y="2359491"/>
              <a:ext cx="4095816" cy="954082"/>
            </a:xfrm>
            <a:prstGeom prst="roundRect">
              <a:avLst>
                <a:gd name="adj" fmla="val 50000"/>
              </a:avLst>
            </a:prstGeom>
            <a:pattFill prst="dkDnDiag">
              <a:fgClr>
                <a:schemeClr val="accent3"/>
              </a:fgClr>
              <a:bgClr>
                <a:schemeClr val="accent3">
                  <a:lumMod val="75000"/>
                </a:schemeClr>
              </a:bgClr>
            </a:pattFill>
            <a:ln w="6350" cap="rnd" cmpd="sng" algn="ctr">
              <a:solidFill>
                <a:schemeClr val="accent3"/>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r>
                <a:rPr lang="en-US" altLang="ko-KR" b="1" dirty="0" smtClean="0">
                  <a:gradFill>
                    <a:gsLst>
                      <a:gs pos="0">
                        <a:prstClr val="white"/>
                      </a:gs>
                      <a:gs pos="100000">
                        <a:prstClr val="white"/>
                      </a:gs>
                    </a:gsLst>
                    <a:lin ang="5400000" scaled="0"/>
                  </a:gradFill>
                  <a:latin typeface="Arial" panose="020B0604020202020204" pitchFamily="34" charset="0"/>
                  <a:cs typeface="Arial" panose="020B0604020202020204" pitchFamily="34" charset="0"/>
                </a:rPr>
                <a:t>EXECUTE</a:t>
              </a:r>
              <a:endParaRPr lang="ko-KR" altLang="en-US" b="1" dirty="0">
                <a:gradFill>
                  <a:gsLst>
                    <a:gs pos="0">
                      <a:prstClr val="white"/>
                    </a:gs>
                    <a:gs pos="100000">
                      <a:prstClr val="white"/>
                    </a:gs>
                  </a:gsLst>
                  <a:lin ang="5400000" scaled="0"/>
                </a:gradFill>
                <a:latin typeface="Arial" panose="020B0604020202020204" pitchFamily="34" charset="0"/>
                <a:cs typeface="Arial" panose="020B0604020202020204" pitchFamily="34" charset="0"/>
              </a:endParaRPr>
            </a:p>
          </p:txBody>
        </p:sp>
        <p:sp>
          <p:nvSpPr>
            <p:cNvPr id="91" name="모서리가 둥근 직사각형 83"/>
            <p:cNvSpPr/>
            <p:nvPr/>
          </p:nvSpPr>
          <p:spPr>
            <a:xfrm rot="16200000">
              <a:off x="8335304" y="1951782"/>
              <a:ext cx="2611063" cy="907458"/>
            </a:xfrm>
            <a:prstGeom prst="roundRect">
              <a:avLst>
                <a:gd name="adj" fmla="val 50000"/>
              </a:avLst>
            </a:prstGeom>
            <a:solidFill>
              <a:schemeClr val="accent3">
                <a:alpha val="50000"/>
              </a:schemeClr>
            </a:solidFill>
            <a:ln w="6350" cap="rnd" cmpd="sng" algn="ctr">
              <a:solidFill>
                <a:schemeClr val="accent3"/>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92" name="모서리가 둥근 직사각형 84"/>
            <p:cNvSpPr/>
            <p:nvPr/>
          </p:nvSpPr>
          <p:spPr>
            <a:xfrm>
              <a:off x="7628259" y="1085013"/>
              <a:ext cx="2370320" cy="939809"/>
            </a:xfrm>
            <a:prstGeom prst="roundRect">
              <a:avLst>
                <a:gd name="adj" fmla="val 50000"/>
              </a:avLst>
            </a:prstGeom>
            <a:solidFill>
              <a:schemeClr val="accent3">
                <a:alpha val="50000"/>
              </a:schemeClr>
            </a:solidFill>
            <a:ln w="6350" cap="rnd" cmpd="sng" algn="ctr">
              <a:solidFill>
                <a:schemeClr val="accent3"/>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spcAft>
                  <a:spcPts val="225"/>
                </a:spcAft>
              </a:pPr>
              <a:endParaRPr lang="ko-KR" altLang="en-US" sz="900" b="1" dirty="0">
                <a:gradFill>
                  <a:gsLst>
                    <a:gs pos="0">
                      <a:prstClr val="white"/>
                    </a:gs>
                    <a:gs pos="100000">
                      <a:prstClr val="white"/>
                    </a:gs>
                  </a:gsLst>
                  <a:lin ang="5400000" scaled="0"/>
                </a:gradFill>
                <a:latin typeface="Arial" panose="020B0604020202020204" pitchFamily="34" charset="0"/>
                <a:ea typeface="+mj-ea"/>
                <a:cs typeface="Arial" panose="020B0604020202020204" pitchFamily="34" charset="0"/>
              </a:endParaRPr>
            </a:p>
          </p:txBody>
        </p:sp>
        <p:sp>
          <p:nvSpPr>
            <p:cNvPr id="93" name="타원 81"/>
            <p:cNvSpPr>
              <a:spLocks/>
            </p:cNvSpPr>
            <p:nvPr/>
          </p:nvSpPr>
          <p:spPr>
            <a:xfrm>
              <a:off x="9271284" y="1207405"/>
              <a:ext cx="709971" cy="735283"/>
            </a:xfrm>
            <a:prstGeom prst="ellipse">
              <a:avLst/>
            </a:prstGeom>
            <a:solidFill>
              <a:schemeClr val="bg1"/>
            </a:solidFill>
            <a:ln w="3175" cap="flat" cmpd="sng" algn="ctr">
              <a:solidFill>
                <a:schemeClr val="accent1">
                  <a:lumMod val="75000"/>
                </a:schemeClr>
              </a:solidFill>
              <a:prstDash val="solid"/>
            </a:ln>
            <a:effectLst>
              <a:innerShdw dist="25400" dir="13500000">
                <a:prstClr val="black">
                  <a:alpha val="1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lnSpc>
                  <a:spcPts val="2550"/>
                </a:lnSpc>
              </a:pPr>
              <a:r>
                <a:rPr lang="en-US" altLang="ko-KR"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rPr>
                <a:t>03</a:t>
              </a:r>
              <a:endParaRPr lang="ko-KR" altLang="en-US" sz="1875" b="1" dirty="0">
                <a:solidFill>
                  <a:schemeClr val="tx1">
                    <a:lumMod val="65000"/>
                    <a:lumOff val="35000"/>
                  </a:schemeClr>
                </a:solidFill>
                <a:latin typeface="Arial" panose="020B0604020202020204" pitchFamily="34" charset="0"/>
                <a:ea typeface="Roboto Condensed Regular"/>
                <a:cs typeface="Arial" panose="020B0604020202020204" pitchFamily="34" charset="0"/>
              </a:endParaRPr>
            </a:p>
          </p:txBody>
        </p:sp>
      </p:grpSp>
      <p:cxnSp>
        <p:nvCxnSpPr>
          <p:cNvPr id="95" name="Elbow Connector 94"/>
          <p:cNvCxnSpPr>
            <a:stCxn id="91" idx="1"/>
          </p:cNvCxnSpPr>
          <p:nvPr/>
        </p:nvCxnSpPr>
        <p:spPr>
          <a:xfrm rot="5400000" flipH="1" flipV="1">
            <a:off x="2731678" y="2092397"/>
            <a:ext cx="761002" cy="1222996"/>
          </a:xfrm>
          <a:prstGeom prst="bentConnector4">
            <a:avLst>
              <a:gd name="adj1" fmla="val -30039"/>
              <a:gd name="adj2" fmla="val 62459"/>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7" name="Elbow Connector 96"/>
          <p:cNvCxnSpPr>
            <a:stCxn id="91" idx="1"/>
          </p:cNvCxnSpPr>
          <p:nvPr/>
        </p:nvCxnSpPr>
        <p:spPr>
          <a:xfrm rot="16200000" flipH="1">
            <a:off x="2714382" y="2870695"/>
            <a:ext cx="795595" cy="1222996"/>
          </a:xfrm>
          <a:prstGeom prst="bentConnector2">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8" name="Elbow Connector 97"/>
          <p:cNvCxnSpPr>
            <a:stCxn id="91" idx="1"/>
          </p:cNvCxnSpPr>
          <p:nvPr/>
        </p:nvCxnSpPr>
        <p:spPr>
          <a:xfrm rot="16200000" flipH="1">
            <a:off x="2319353" y="3265724"/>
            <a:ext cx="1602506" cy="1239850"/>
          </a:xfrm>
          <a:prstGeom prst="bentConnector3">
            <a:avLst>
              <a:gd name="adj1" fmla="val 98544"/>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9" name="Elbow Connector 98"/>
          <p:cNvCxnSpPr>
            <a:stCxn id="91" idx="1"/>
          </p:cNvCxnSpPr>
          <p:nvPr/>
        </p:nvCxnSpPr>
        <p:spPr>
          <a:xfrm rot="16200000" flipH="1">
            <a:off x="1942963" y="3642114"/>
            <a:ext cx="2398101" cy="1282664"/>
          </a:xfrm>
          <a:prstGeom prst="bentConnector3">
            <a:avLst>
              <a:gd name="adj1" fmla="val 97805"/>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882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251243" y="1222754"/>
            <a:ext cx="5704196" cy="460484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 name="Rectangle 1"/>
          <p:cNvSpPr/>
          <p:nvPr/>
        </p:nvSpPr>
        <p:spPr>
          <a:xfrm>
            <a:off x="260967" y="1222755"/>
            <a:ext cx="5948764" cy="4604840"/>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en-US" sz="3600" dirty="0"/>
              <a:t>Maximize use of modern lists and libraries</a:t>
            </a:r>
          </a:p>
        </p:txBody>
      </p:sp>
      <p:sp>
        <p:nvSpPr>
          <p:cNvPr id="21" name="TextBox 20">
            <a:extLst>
              <a:ext uri="{FF2B5EF4-FFF2-40B4-BE49-F238E27FC236}">
                <a16:creationId xmlns:a16="http://schemas.microsoft.com/office/drawing/2014/main" id="{AF6D1DD0-D98E-4B35-A5A9-5D2E2F60F966}"/>
              </a:ext>
            </a:extLst>
          </p:cNvPr>
          <p:cNvSpPr txBox="1"/>
          <p:nvPr/>
        </p:nvSpPr>
        <p:spPr>
          <a:xfrm>
            <a:off x="260967" y="1253531"/>
            <a:ext cx="5676377" cy="523220"/>
          </a:xfrm>
          <a:prstGeom prst="rect">
            <a:avLst/>
          </a:prstGeom>
          <a:noFill/>
        </p:spPr>
        <p:txBody>
          <a:bodyPr wrap="square" rtlCol="0">
            <a:spAutoFit/>
          </a:bodyPr>
          <a:lstStyle/>
          <a:p>
            <a:r>
              <a:rPr lang="en-US" sz="1400" dirty="0"/>
              <a:t>All lists and libraries cannot be transformed to modern experience because </a:t>
            </a:r>
            <a:r>
              <a:rPr lang="en-US" sz="1400" dirty="0" smtClean="0"/>
              <a:t>of -</a:t>
            </a:r>
            <a:endParaRPr lang="en-US" sz="1400" dirty="0"/>
          </a:p>
        </p:txBody>
      </p:sp>
      <p:sp>
        <p:nvSpPr>
          <p:cNvPr id="23" name="TextBox 22">
            <a:extLst>
              <a:ext uri="{FF2B5EF4-FFF2-40B4-BE49-F238E27FC236}">
                <a16:creationId xmlns:a16="http://schemas.microsoft.com/office/drawing/2014/main" id="{B15C0E51-7290-4C2E-9EC8-4807B76412E6}"/>
              </a:ext>
            </a:extLst>
          </p:cNvPr>
          <p:cNvSpPr txBox="1"/>
          <p:nvPr/>
        </p:nvSpPr>
        <p:spPr>
          <a:xfrm>
            <a:off x="260968" y="1837646"/>
            <a:ext cx="5484740" cy="2893100"/>
          </a:xfrm>
          <a:prstGeom prst="rect">
            <a:avLst/>
          </a:prstGeom>
          <a:noFill/>
        </p:spPr>
        <p:txBody>
          <a:bodyPr wrap="square">
            <a:spAutoFit/>
          </a:bodyPr>
          <a:lstStyle/>
          <a:p>
            <a:pPr marL="285750" indent="-285750" algn="l">
              <a:buFont typeface="Arial" panose="020B0604020202020204" pitchFamily="34" charset="0"/>
              <a:buChar char="•"/>
            </a:pPr>
            <a:r>
              <a:rPr lang="en-US" sz="1400" b="0" i="0" dirty="0">
                <a:solidFill>
                  <a:srgbClr val="171717"/>
                </a:solidFill>
                <a:effectLst/>
              </a:rPr>
              <a:t>Certain types of lists and libraries are not yet built by the SharePoint team to show up in a modern user interface; for example, a Task list or an Events list. For these people need to wait for the SharePoint team to implement a modern version, or switch over to an equivalent option</a:t>
            </a:r>
            <a:r>
              <a:rPr lang="en-US" sz="1400" b="0" i="0" dirty="0" smtClean="0">
                <a:solidFill>
                  <a:srgbClr val="171717"/>
                </a:solidFill>
                <a:effectLst/>
              </a:rPr>
              <a:t>.</a:t>
            </a:r>
          </a:p>
          <a:p>
            <a:pPr marL="285750" indent="-285750" algn="l">
              <a:buFont typeface="Arial" panose="020B0604020202020204" pitchFamily="34" charset="0"/>
              <a:buChar char="•"/>
            </a:pPr>
            <a:endParaRPr lang="en-US" sz="1400" b="0" i="0" dirty="0" smtClean="0">
              <a:solidFill>
                <a:srgbClr val="171717"/>
              </a:solidFill>
              <a:effectLst/>
            </a:endParaRPr>
          </a:p>
          <a:p>
            <a:pPr marL="285750" indent="-285750" algn="l">
              <a:buFont typeface="Arial" panose="020B0604020202020204" pitchFamily="34" charset="0"/>
              <a:buChar char="•"/>
            </a:pPr>
            <a:r>
              <a:rPr lang="en-US" sz="1400" b="0" i="0" dirty="0" smtClean="0">
                <a:solidFill>
                  <a:srgbClr val="171717"/>
                </a:solidFill>
                <a:effectLst/>
              </a:rPr>
              <a:t>Options </a:t>
            </a:r>
            <a:r>
              <a:rPr lang="en-US" sz="1400" b="0" i="0" dirty="0">
                <a:solidFill>
                  <a:srgbClr val="171717"/>
                </a:solidFill>
                <a:effectLst/>
              </a:rPr>
              <a:t>include using Microsoft Planner instead of a classic Task list, or using the calendar of Microsoft 365 group instead of a classic SharePoint Events list calendar</a:t>
            </a:r>
            <a:r>
              <a:rPr lang="en-US" sz="1400" b="0" i="0" dirty="0" smtClean="0">
                <a:solidFill>
                  <a:srgbClr val="171717"/>
                </a:solidFill>
                <a:effectLst/>
              </a:rPr>
              <a:t>.</a:t>
            </a:r>
          </a:p>
          <a:p>
            <a:pPr marL="285750" indent="-285750" algn="l">
              <a:buFont typeface="Arial" panose="020B0604020202020204" pitchFamily="34" charset="0"/>
              <a:buChar char="•"/>
            </a:pPr>
            <a:endParaRPr lang="en-US" sz="1400" b="0" i="0" dirty="0">
              <a:solidFill>
                <a:srgbClr val="171717"/>
              </a:solidFill>
              <a:effectLst/>
            </a:endParaRPr>
          </a:p>
          <a:p>
            <a:pPr marL="285750" indent="-285750" algn="l">
              <a:buFont typeface="Arial" panose="020B0604020202020204" pitchFamily="34" charset="0"/>
              <a:buChar char="•"/>
            </a:pPr>
            <a:r>
              <a:rPr lang="en-US" sz="1400" b="0" i="0" dirty="0">
                <a:solidFill>
                  <a:srgbClr val="171717"/>
                </a:solidFill>
                <a:effectLst/>
              </a:rPr>
              <a:t>Certain types of lists and libraries can be shown in modern, but are blocked due to an incompatible configuration or customization; action can be taken here.</a:t>
            </a:r>
          </a:p>
        </p:txBody>
      </p:sp>
      <p:sp>
        <p:nvSpPr>
          <p:cNvPr id="25" name="TextBox 24">
            <a:extLst>
              <a:ext uri="{FF2B5EF4-FFF2-40B4-BE49-F238E27FC236}">
                <a16:creationId xmlns:a16="http://schemas.microsoft.com/office/drawing/2014/main" id="{BF050AE9-C397-4C26-8BE3-EB1D74E781F8}"/>
              </a:ext>
            </a:extLst>
          </p:cNvPr>
          <p:cNvSpPr txBox="1"/>
          <p:nvPr/>
        </p:nvSpPr>
        <p:spPr>
          <a:xfrm>
            <a:off x="6554340" y="1222754"/>
            <a:ext cx="5250973" cy="307777"/>
          </a:xfrm>
          <a:prstGeom prst="rect">
            <a:avLst/>
          </a:prstGeom>
          <a:noFill/>
        </p:spPr>
        <p:txBody>
          <a:bodyPr wrap="square">
            <a:spAutoFit/>
          </a:bodyPr>
          <a:lstStyle/>
          <a:p>
            <a:r>
              <a:rPr lang="en-US" sz="1400" dirty="0"/>
              <a:t>List templates available in the modern user interface</a:t>
            </a:r>
          </a:p>
        </p:txBody>
      </p:sp>
      <p:sp>
        <p:nvSpPr>
          <p:cNvPr id="27" name="TextBox 26">
            <a:extLst>
              <a:ext uri="{FF2B5EF4-FFF2-40B4-BE49-F238E27FC236}">
                <a16:creationId xmlns:a16="http://schemas.microsoft.com/office/drawing/2014/main" id="{D2F8F871-076C-400A-81C5-4B8A112C4AEF}"/>
              </a:ext>
            </a:extLst>
          </p:cNvPr>
          <p:cNvSpPr txBox="1"/>
          <p:nvPr/>
        </p:nvSpPr>
        <p:spPr>
          <a:xfrm>
            <a:off x="6772136" y="1545918"/>
            <a:ext cx="3841844" cy="2893100"/>
          </a:xfrm>
          <a:prstGeom prst="rect">
            <a:avLst/>
          </a:prstGeom>
          <a:noFill/>
        </p:spPr>
        <p:txBody>
          <a:bodyPr wrap="square">
            <a:spAutoFit/>
          </a:bodyPr>
          <a:lstStyle/>
          <a:p>
            <a:pPr marL="285750" indent="-285750" algn="l">
              <a:buFont typeface="Arial" panose="020B0604020202020204" pitchFamily="34" charset="0"/>
              <a:buChar char="•"/>
            </a:pPr>
            <a:r>
              <a:rPr lang="en-US" sz="1400" b="0" i="0" dirty="0">
                <a:solidFill>
                  <a:srgbClr val="171717"/>
                </a:solidFill>
                <a:effectLst/>
              </a:rPr>
              <a:t>List (100)</a:t>
            </a:r>
          </a:p>
          <a:p>
            <a:pPr marL="285750" indent="-285750" algn="l">
              <a:buFont typeface="Arial" panose="020B0604020202020204" pitchFamily="34" charset="0"/>
              <a:buChar char="•"/>
            </a:pPr>
            <a:r>
              <a:rPr lang="en-US" sz="1400" b="0" i="0" dirty="0">
                <a:solidFill>
                  <a:srgbClr val="171717"/>
                </a:solidFill>
                <a:effectLst/>
              </a:rPr>
              <a:t>Document Library (101)</a:t>
            </a:r>
          </a:p>
          <a:p>
            <a:pPr marL="285750" indent="-285750" algn="l">
              <a:buFont typeface="Arial" panose="020B0604020202020204" pitchFamily="34" charset="0"/>
              <a:buChar char="•"/>
            </a:pPr>
            <a:r>
              <a:rPr lang="en-US" sz="1400" b="0" i="0" dirty="0">
                <a:solidFill>
                  <a:srgbClr val="171717"/>
                </a:solidFill>
                <a:effectLst/>
              </a:rPr>
              <a:t>Links list (103)</a:t>
            </a:r>
          </a:p>
          <a:p>
            <a:pPr marL="285750" indent="-285750" algn="l">
              <a:buFont typeface="Arial" panose="020B0604020202020204" pitchFamily="34" charset="0"/>
              <a:buChar char="•"/>
            </a:pPr>
            <a:r>
              <a:rPr lang="en-US" sz="1400" b="0" i="0" dirty="0">
                <a:solidFill>
                  <a:srgbClr val="171717"/>
                </a:solidFill>
                <a:effectLst/>
              </a:rPr>
              <a:t>Announcements list (104)</a:t>
            </a:r>
          </a:p>
          <a:p>
            <a:pPr marL="285750" indent="-285750" algn="l">
              <a:buFont typeface="Arial" panose="020B0604020202020204" pitchFamily="34" charset="0"/>
              <a:buChar char="•"/>
            </a:pPr>
            <a:r>
              <a:rPr lang="en-US" sz="1400" b="0" i="0" dirty="0">
                <a:solidFill>
                  <a:srgbClr val="171717"/>
                </a:solidFill>
                <a:effectLst/>
              </a:rPr>
              <a:t>Contacts list (105)</a:t>
            </a:r>
          </a:p>
          <a:p>
            <a:pPr marL="285750" indent="-285750" algn="l">
              <a:buFont typeface="Arial" panose="020B0604020202020204" pitchFamily="34" charset="0"/>
              <a:buChar char="•"/>
            </a:pPr>
            <a:r>
              <a:rPr lang="en-US" sz="1400" b="0" i="0" dirty="0">
                <a:solidFill>
                  <a:srgbClr val="171717"/>
                </a:solidFill>
                <a:effectLst/>
              </a:rPr>
              <a:t>Picture library (109)</a:t>
            </a:r>
          </a:p>
          <a:p>
            <a:pPr marL="285750" indent="-285750" algn="l">
              <a:buFont typeface="Arial" panose="020B0604020202020204" pitchFamily="34" charset="0"/>
              <a:buChar char="•"/>
            </a:pPr>
            <a:r>
              <a:rPr lang="en-US" sz="1400" b="0" i="0" dirty="0">
                <a:solidFill>
                  <a:srgbClr val="171717"/>
                </a:solidFill>
                <a:effectLst/>
              </a:rPr>
              <a:t>Form library (115)</a:t>
            </a:r>
          </a:p>
          <a:p>
            <a:pPr marL="285750" indent="-285750" algn="l">
              <a:buFont typeface="Arial" panose="020B0604020202020204" pitchFamily="34" charset="0"/>
              <a:buChar char="•"/>
            </a:pPr>
            <a:r>
              <a:rPr lang="en-US" sz="1400" b="0" i="0" dirty="0">
                <a:solidFill>
                  <a:srgbClr val="171717"/>
                </a:solidFill>
                <a:effectLst/>
              </a:rPr>
              <a:t>Site pages library (119)</a:t>
            </a:r>
          </a:p>
          <a:p>
            <a:pPr marL="285750" indent="-285750" algn="l">
              <a:buFont typeface="Arial" panose="020B0604020202020204" pitchFamily="34" charset="0"/>
              <a:buChar char="•"/>
            </a:pPr>
            <a:r>
              <a:rPr lang="en-US" sz="1400" b="0" i="0" dirty="0">
                <a:solidFill>
                  <a:srgbClr val="171717"/>
                </a:solidFill>
                <a:effectLst/>
              </a:rPr>
              <a:t>Custom grid (120)</a:t>
            </a:r>
          </a:p>
          <a:p>
            <a:pPr marL="285750" indent="-285750" algn="l">
              <a:buFont typeface="Arial" panose="020B0604020202020204" pitchFamily="34" charset="0"/>
              <a:buChar char="•"/>
            </a:pPr>
            <a:r>
              <a:rPr lang="en-US" sz="1400" b="0" i="0" dirty="0">
                <a:solidFill>
                  <a:srgbClr val="171717"/>
                </a:solidFill>
                <a:effectLst/>
              </a:rPr>
              <a:t>Promoted links list (170)</a:t>
            </a:r>
          </a:p>
          <a:p>
            <a:pPr marL="285750" indent="-285750" algn="l">
              <a:buFont typeface="Arial" panose="020B0604020202020204" pitchFamily="34" charset="0"/>
              <a:buChar char="•"/>
            </a:pPr>
            <a:r>
              <a:rPr lang="en-US" sz="1400" b="0" i="0" dirty="0">
                <a:solidFill>
                  <a:srgbClr val="171717"/>
                </a:solidFill>
                <a:effectLst/>
              </a:rPr>
              <a:t>Publishing pages library (850)</a:t>
            </a:r>
          </a:p>
          <a:p>
            <a:pPr marL="285750" indent="-285750" algn="l">
              <a:buFont typeface="Arial" panose="020B0604020202020204" pitchFamily="34" charset="0"/>
              <a:buChar char="•"/>
            </a:pPr>
            <a:r>
              <a:rPr lang="en-US" sz="1400" b="0" i="0" dirty="0">
                <a:solidFill>
                  <a:srgbClr val="171717"/>
                </a:solidFill>
                <a:effectLst/>
              </a:rPr>
              <a:t>Assets library (851)</a:t>
            </a:r>
          </a:p>
          <a:p>
            <a:pPr marL="285750" indent="-285750" algn="l">
              <a:buFont typeface="Arial" panose="020B0604020202020204" pitchFamily="34" charset="0"/>
              <a:buChar char="•"/>
            </a:pPr>
            <a:r>
              <a:rPr lang="en-US" sz="1400" b="0" i="0" dirty="0">
                <a:solidFill>
                  <a:srgbClr val="171717"/>
                </a:solidFill>
                <a:effectLst/>
              </a:rPr>
              <a:t>Issue tracking list (1100)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E66B1294-B629-4D5A-92F6-71C78663602B}"/>
              </a:ext>
            </a:extLst>
          </p:cNvPr>
          <p:cNvSpPr>
            <a:spLocks noGrp="1"/>
          </p:cNvSpPr>
          <p:nvPr>
            <p:ph type="title"/>
          </p:nvPr>
        </p:nvSpPr>
        <p:spPr>
          <a:xfrm>
            <a:off x="2962656" y="164592"/>
            <a:ext cx="8580375" cy="649224"/>
          </a:xfrm>
        </p:spPr>
        <p:txBody>
          <a:bodyPr>
            <a:noAutofit/>
          </a:bodyPr>
          <a:lstStyle/>
          <a:p>
            <a:r>
              <a:rPr lang="en-US" sz="3600" dirty="0"/>
              <a:t>Maximize use of modern lists and libraries</a:t>
            </a:r>
          </a:p>
        </p:txBody>
      </p:sp>
      <p:sp>
        <p:nvSpPr>
          <p:cNvPr id="8" name="TextBox 7">
            <a:extLst>
              <a:ext uri="{FF2B5EF4-FFF2-40B4-BE49-F238E27FC236}">
                <a16:creationId xmlns:a16="http://schemas.microsoft.com/office/drawing/2014/main" id="{A72CE8BF-429D-483D-AAD2-3C86C713AF5B}"/>
              </a:ext>
            </a:extLst>
          </p:cNvPr>
          <p:cNvSpPr txBox="1"/>
          <p:nvPr/>
        </p:nvSpPr>
        <p:spPr>
          <a:xfrm>
            <a:off x="827965" y="1536174"/>
            <a:ext cx="9694460" cy="329058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sz="1400" dirty="0"/>
              <a:t>Detect lists and libraries not available in the modern user interface using </a:t>
            </a:r>
            <a:r>
              <a:rPr lang="en-US" sz="1400" i="0" dirty="0">
                <a:solidFill>
                  <a:srgbClr val="171717"/>
                </a:solidFill>
                <a:effectLst/>
              </a:rPr>
              <a:t> </a:t>
            </a:r>
            <a:r>
              <a:rPr lang="en-US" sz="1400" b="1" i="0" u="none" strike="noStrike" dirty="0">
                <a:effectLst/>
              </a:rPr>
              <a:t>SharePoint Modernization scanner</a:t>
            </a:r>
            <a:endParaRPr lang="en-US" sz="1400" b="1" dirty="0"/>
          </a:p>
          <a:p>
            <a:pPr marL="285750" indent="-285750">
              <a:lnSpc>
                <a:spcPct val="150000"/>
              </a:lnSpc>
              <a:buFont typeface="Arial" panose="020B0604020202020204" pitchFamily="34" charset="0"/>
              <a:buChar char="•"/>
            </a:pPr>
            <a:r>
              <a:rPr lang="en-US" sz="1400" dirty="0"/>
              <a:t>Unblock lists and libraries that are blocked from modern experience because of the following reasons</a:t>
            </a:r>
          </a:p>
          <a:p>
            <a:pPr marL="742950" lvl="1" indent="-285750">
              <a:lnSpc>
                <a:spcPct val="150000"/>
              </a:lnSpc>
              <a:buFont typeface="Arial" panose="020B0604020202020204" pitchFamily="34" charset="0"/>
              <a:buChar char="•"/>
            </a:pPr>
            <a:r>
              <a:rPr lang="en-US" sz="1400" i="0" dirty="0">
                <a:solidFill>
                  <a:srgbClr val="171717"/>
                </a:solidFill>
                <a:effectLst/>
              </a:rPr>
              <a:t>Incompatible customizations</a:t>
            </a:r>
          </a:p>
          <a:p>
            <a:pPr marL="742950" lvl="1" indent="-285750">
              <a:lnSpc>
                <a:spcPct val="150000"/>
              </a:lnSpc>
              <a:buFont typeface="Arial" panose="020B0604020202020204" pitchFamily="34" charset="0"/>
              <a:buChar char="•"/>
            </a:pPr>
            <a:r>
              <a:rPr lang="en-US" sz="1400" i="0" dirty="0">
                <a:solidFill>
                  <a:srgbClr val="171717"/>
                </a:solidFill>
                <a:effectLst/>
              </a:rPr>
              <a:t>Existence of certain field types</a:t>
            </a:r>
          </a:p>
          <a:p>
            <a:pPr marL="742950" lvl="1" indent="-285750">
              <a:lnSpc>
                <a:spcPct val="150000"/>
              </a:lnSpc>
              <a:buFont typeface="Arial" panose="020B0604020202020204" pitchFamily="34" charset="0"/>
              <a:buChar char="•"/>
            </a:pPr>
            <a:r>
              <a:rPr lang="en-US" sz="1400" i="0" dirty="0">
                <a:solidFill>
                  <a:srgbClr val="171717"/>
                </a:solidFill>
                <a:effectLst/>
              </a:rPr>
              <a:t>Modern and library user interface blocking at site or web level</a:t>
            </a:r>
          </a:p>
          <a:p>
            <a:pPr marL="742950" lvl="1" indent="-285750">
              <a:lnSpc>
                <a:spcPct val="150000"/>
              </a:lnSpc>
              <a:buFont typeface="Arial" panose="020B0604020202020204" pitchFamily="34" charset="0"/>
              <a:buChar char="•"/>
            </a:pPr>
            <a:r>
              <a:rPr lang="en-US" sz="1400" i="0" dirty="0">
                <a:solidFill>
                  <a:srgbClr val="171717"/>
                </a:solidFill>
                <a:effectLst/>
              </a:rPr>
              <a:t>Modern and library user interface blocking at list level</a:t>
            </a:r>
          </a:p>
          <a:p>
            <a:pPr marL="742950" lvl="1" indent="-285750">
              <a:lnSpc>
                <a:spcPct val="150000"/>
              </a:lnSpc>
              <a:buFont typeface="Arial" panose="020B0604020202020204" pitchFamily="34" charset="0"/>
              <a:buChar char="•"/>
            </a:pPr>
            <a:r>
              <a:rPr lang="en-US" sz="1400" i="0" dirty="0">
                <a:solidFill>
                  <a:srgbClr val="171717"/>
                </a:solidFill>
                <a:effectLst/>
              </a:rPr>
              <a:t>Lists that show up with </a:t>
            </a:r>
            <a:r>
              <a:rPr lang="en-US" sz="1400" i="0" dirty="0" err="1">
                <a:solidFill>
                  <a:srgbClr val="171717"/>
                </a:solidFill>
                <a:effectLst/>
              </a:rPr>
              <a:t>BaseTemplate</a:t>
            </a:r>
            <a:r>
              <a:rPr lang="en-US" sz="1400" i="0" dirty="0">
                <a:solidFill>
                  <a:srgbClr val="171717"/>
                </a:solidFill>
                <a:effectLst/>
              </a:rPr>
              <a:t> = 0</a:t>
            </a:r>
          </a:p>
          <a:p>
            <a:pPr marL="742950" lvl="1" indent="-285750">
              <a:lnSpc>
                <a:spcPct val="150000"/>
              </a:lnSpc>
              <a:buFont typeface="Arial" panose="020B0604020202020204" pitchFamily="34" charset="0"/>
              <a:buChar char="•"/>
            </a:pPr>
            <a:r>
              <a:rPr lang="en-US" sz="1400" i="0" dirty="0">
                <a:solidFill>
                  <a:srgbClr val="171717"/>
                </a:solidFill>
                <a:effectLst/>
              </a:rPr>
              <a:t>Customized list view pages that contain more than the list </a:t>
            </a:r>
            <a:r>
              <a:rPr lang="en-US" sz="1400" i="0" dirty="0" err="1">
                <a:solidFill>
                  <a:srgbClr val="171717"/>
                </a:solidFill>
                <a:effectLst/>
              </a:rPr>
              <a:t>XSLTListViewWebPart</a:t>
            </a:r>
            <a:endParaRPr lang="en-US" sz="1400" i="0" dirty="0">
              <a:solidFill>
                <a:srgbClr val="171717"/>
              </a:solidFill>
              <a:effectLst/>
            </a:endParaRPr>
          </a:p>
          <a:p>
            <a:pPr marL="742950" lvl="1" indent="-285750">
              <a:lnSpc>
                <a:spcPct val="150000"/>
              </a:lnSpc>
              <a:buFont typeface="Arial" panose="020B0604020202020204" pitchFamily="34" charset="0"/>
              <a:buChar char="•"/>
            </a:pPr>
            <a:endParaRPr lang="en-US" sz="1400" dirty="0"/>
          </a:p>
          <a:p>
            <a:pPr>
              <a:lnSpc>
                <a:spcPct val="150000"/>
              </a:lnSpc>
            </a:pPr>
            <a:endParaRPr lang="en-US" sz="1400" dirty="0"/>
          </a:p>
        </p:txBody>
      </p:sp>
      <p:sp>
        <p:nvSpPr>
          <p:cNvPr id="9" name="TextBox 8">
            <a:extLst>
              <a:ext uri="{FF2B5EF4-FFF2-40B4-BE49-F238E27FC236}">
                <a16:creationId xmlns:a16="http://schemas.microsoft.com/office/drawing/2014/main" id="{CDFBD42F-1FC1-49D8-A005-65CB502C1E08}"/>
              </a:ext>
            </a:extLst>
          </p:cNvPr>
          <p:cNvSpPr txBox="1"/>
          <p:nvPr/>
        </p:nvSpPr>
        <p:spPr>
          <a:xfrm>
            <a:off x="1765066" y="6116438"/>
            <a:ext cx="8622017" cy="307777"/>
          </a:xfrm>
          <a:prstGeom prst="rect">
            <a:avLst/>
          </a:prstGeom>
          <a:noFill/>
        </p:spPr>
        <p:txBody>
          <a:bodyPr wrap="square" rtlCol="0">
            <a:spAutoFit/>
          </a:bodyPr>
          <a:lstStyle/>
          <a:p>
            <a:r>
              <a:rPr lang="en-US" sz="1400" i="1" dirty="0"/>
              <a:t>Please refer to MS </a:t>
            </a:r>
            <a:r>
              <a:rPr lang="en-US" sz="1400" i="1" dirty="0" smtClean="0"/>
              <a:t>Site for more details -  </a:t>
            </a:r>
            <a:r>
              <a:rPr lang="en-US" sz="1400" dirty="0">
                <a:hlinkClick r:id="rId2"/>
              </a:rPr>
              <a:t>Maximize use of modern lists and libraries | Microsoft Docs</a:t>
            </a:r>
            <a:r>
              <a:rPr lang="en-US" sz="1400" dirty="0"/>
              <a:t> </a:t>
            </a:r>
            <a:endParaRPr lang="en-US" sz="1400" i="1" dirty="0"/>
          </a:p>
        </p:txBody>
      </p:sp>
    </p:spTree>
    <p:extLst>
      <p:ext uri="{BB962C8B-B14F-4D97-AF65-F5344CB8AC3E}">
        <p14:creationId xmlns:p14="http://schemas.microsoft.com/office/powerpoint/2010/main" val="3867488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2312</Words>
  <Application>Microsoft Office PowerPoint</Application>
  <PresentationFormat>Widescreen</PresentationFormat>
  <Paragraphs>218</Paragraphs>
  <Slides>20</Slides>
  <Notes>15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20</vt:i4>
      </vt:variant>
    </vt:vector>
  </HeadingPairs>
  <TitlesOfParts>
    <vt:vector size="32" baseType="lpstr">
      <vt:lpstr>맑은 고딕</vt:lpstr>
      <vt:lpstr>Arial</vt:lpstr>
      <vt:lpstr>Arial Black</vt:lpstr>
      <vt:lpstr>Calibri</vt:lpstr>
      <vt:lpstr>Calibri (Body)</vt:lpstr>
      <vt:lpstr>Calibri Light</vt:lpstr>
      <vt:lpstr>Helvetica</vt:lpstr>
      <vt:lpstr>Open Sans</vt:lpstr>
      <vt:lpstr>Roboto Condensed Regular</vt:lpstr>
      <vt:lpstr>Segoe UI</vt:lpstr>
      <vt:lpstr>Office Theme</vt:lpstr>
      <vt:lpstr>Template PresentationGo</vt:lpstr>
      <vt:lpstr>PowerPoint Presentation</vt:lpstr>
      <vt:lpstr>Modernize Classic SharePoint sites </vt:lpstr>
      <vt:lpstr>Broad Phases of Modernizations</vt:lpstr>
      <vt:lpstr>Steps for Assessment</vt:lpstr>
      <vt:lpstr>SharePoint modernization scanner</vt:lpstr>
      <vt:lpstr>Steps for Strategy</vt:lpstr>
      <vt:lpstr>Steps for Execution</vt:lpstr>
      <vt:lpstr>Maximize use of modern lists and libraries</vt:lpstr>
      <vt:lpstr>Maximize use of modern lists and libraries</vt:lpstr>
      <vt:lpstr>Modernizing Scripts</vt:lpstr>
      <vt:lpstr>Transform classic pages to modern pages</vt:lpstr>
      <vt:lpstr>Modernizing Customizations</vt:lpstr>
      <vt:lpstr>Modernizing Branding</vt:lpstr>
      <vt:lpstr>Modernizing Branding</vt:lpstr>
      <vt:lpstr>Connect site to an Office 365 Group</vt:lpstr>
      <vt:lpstr>Connect site to an Office 365 Group</vt:lpstr>
      <vt:lpstr>Modernizing Publishing Portal</vt:lpstr>
      <vt:lpstr>Modernizing Publishing Portal</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Shashank Sharma</dc:creator>
  <cp:lastModifiedBy>Dinesh Choudhary</cp:lastModifiedBy>
  <cp:revision>41</cp:revision>
  <dcterms:created xsi:type="dcterms:W3CDTF">2021-01-13T08:17:10Z</dcterms:created>
  <dcterms:modified xsi:type="dcterms:W3CDTF">2021-03-08T17:14:12Z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95f1dc9f-2c38-4106-98a0-c4f70cc0c6bb</vt:lpwstr>
  </property>
  <property fmtid="{D5CDD505-2E9C-101B-9397-08002B2CF9AE}" pid="3" name="HCLClassification">
    <vt:lpwstr>HCL_Cla5s_1nt3rnal</vt:lpwstr>
  </property>
  <property fmtid="{D5CDD505-2E9C-101B-9397-08002B2CF9AE}" pid="4" name="HCLClassD6">
    <vt:lpwstr>False</vt:lpwstr>
  </property>
</Properties>
</file>